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257" r:id="rId6"/>
    <p:sldId id="259" r:id="rId7"/>
    <p:sldId id="290" r:id="rId8"/>
    <p:sldId id="291" r:id="rId9"/>
    <p:sldId id="258" r:id="rId10"/>
    <p:sldId id="289" r:id="rId11"/>
    <p:sldId id="283" r:id="rId12"/>
    <p:sldId id="284" r:id="rId13"/>
    <p:sldId id="260" r:id="rId14"/>
    <p:sldId id="285" r:id="rId15"/>
    <p:sldId id="288" r:id="rId16"/>
    <p:sldId id="261" r:id="rId17"/>
    <p:sldId id="265" r:id="rId18"/>
    <p:sldId id="262" r:id="rId19"/>
    <p:sldId id="263" r:id="rId20"/>
    <p:sldId id="264" r:id="rId21"/>
    <p:sldId id="286" r:id="rId22"/>
    <p:sldId id="287" r:id="rId23"/>
    <p:sldId id="266" r:id="rId24"/>
    <p:sldId id="293" r:id="rId25"/>
    <p:sldId id="294" r:id="rId26"/>
    <p:sldId id="267" r:id="rId27"/>
    <p:sldId id="295" r:id="rId28"/>
    <p:sldId id="292" r:id="rId29"/>
    <p:sldId id="272" r:id="rId30"/>
    <p:sldId id="282" r:id="rId31"/>
  </p:sldIdLst>
  <p:sldSz cx="12192000" cy="6858000"/>
  <p:notesSz cx="6858000" cy="9144000"/>
  <p:defaultTextStyle>
    <a:defPPr rtl="0">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B8297-BC49-8AF6-0074-A445640A0E7F}" v="2" dt="2025-11-03T12:47:45.007"/>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4660"/>
  </p:normalViewPr>
  <p:slideViewPr>
    <p:cSldViewPr snapToGrid="0" showGuides="1">
      <p:cViewPr>
        <p:scale>
          <a:sx n="75" d="100"/>
          <a:sy n="75" d="100"/>
        </p:scale>
        <p:origin x="902" y="144"/>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i Ciprian Cristea" userId="S::cristea.eu.andrei@student.utcluj.ro::2ecd4ed7-ef31-4421-a450-11862b489b37" providerId="AD" clId="Web-{9C1DB179-79C1-D4D8-38D8-CE8E6089EAE5}"/>
    <pc:docChg chg="modSld">
      <pc:chgData name="Andrei Ciprian Cristea" userId="S::cristea.eu.andrei@student.utcluj.ro::2ecd4ed7-ef31-4421-a450-11862b489b37" providerId="AD" clId="Web-{9C1DB179-79C1-D4D8-38D8-CE8E6089EAE5}" dt="2025-10-13T14:59:07.097" v="1" actId="1076"/>
      <pc:docMkLst>
        <pc:docMk/>
      </pc:docMkLst>
      <pc:sldChg chg="modSp">
        <pc:chgData name="Andrei Ciprian Cristea" userId="S::cristea.eu.andrei@student.utcluj.ro::2ecd4ed7-ef31-4421-a450-11862b489b37" providerId="AD" clId="Web-{9C1DB179-79C1-D4D8-38D8-CE8E6089EAE5}" dt="2025-10-13T14:59:07.097" v="1" actId="1076"/>
        <pc:sldMkLst>
          <pc:docMk/>
          <pc:sldMk cId="3310176776" sldId="263"/>
        </pc:sldMkLst>
        <pc:spChg chg="mod">
          <ac:chgData name="Andrei Ciprian Cristea" userId="S::cristea.eu.andrei@student.utcluj.ro::2ecd4ed7-ef31-4421-a450-11862b489b37" providerId="AD" clId="Web-{9C1DB179-79C1-D4D8-38D8-CE8E6089EAE5}" dt="2025-10-13T14:59:07.097" v="1" actId="1076"/>
          <ac:spMkLst>
            <pc:docMk/>
            <pc:sldMk cId="3310176776" sldId="263"/>
            <ac:spMk id="11" creationId="{D02433E8-0DB5-41D8-8B35-D76C17922FE5}"/>
          </ac:spMkLst>
        </pc:spChg>
      </pc:sldChg>
    </pc:docChg>
  </pc:docChgLst>
  <pc:docChgLst>
    <pc:chgData name="Constantin Cilibiu" userId="S::constantin.cilibiu@campus.utcluj.ro::f24fe8f6-3d43-4b88-a891-725e848da1c4" providerId="AD" clId="Web-{5C8B8297-BC49-8AF6-0074-A445640A0E7F}"/>
    <pc:docChg chg="modSld">
      <pc:chgData name="Constantin Cilibiu" userId="S::constantin.cilibiu@campus.utcluj.ro::f24fe8f6-3d43-4b88-a891-725e848da1c4" providerId="AD" clId="Web-{5C8B8297-BC49-8AF6-0074-A445640A0E7F}" dt="2025-11-03T12:47:45.007" v="1" actId="20577"/>
      <pc:docMkLst>
        <pc:docMk/>
      </pc:docMkLst>
      <pc:sldChg chg="modSp">
        <pc:chgData name="Constantin Cilibiu" userId="S::constantin.cilibiu@campus.utcluj.ro::f24fe8f6-3d43-4b88-a891-725e848da1c4" providerId="AD" clId="Web-{5C8B8297-BC49-8AF6-0074-A445640A0E7F}" dt="2025-11-03T12:47:45.007" v="1" actId="20577"/>
        <pc:sldMkLst>
          <pc:docMk/>
          <pc:sldMk cId="2905111902" sldId="258"/>
        </pc:sldMkLst>
        <pc:spChg chg="mod">
          <ac:chgData name="Constantin Cilibiu" userId="S::constantin.cilibiu@campus.utcluj.ro::f24fe8f6-3d43-4b88-a891-725e848da1c4" providerId="AD" clId="Web-{5C8B8297-BC49-8AF6-0074-A445640A0E7F}" dt="2025-11-03T12:47:45.007" v="1" actId="20577"/>
          <ac:spMkLst>
            <pc:docMk/>
            <pc:sldMk cId="2905111902" sldId="258"/>
            <ac:spMk id="5" creationId="{C7BC30F8-1890-4494-869A-DCD11E9F5FF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dirty="0"/>
          </a:p>
        </p:txBody>
      </p:sp>
      <p:sp>
        <p:nvSpPr>
          <p:cNvPr id="3" name="Substituent dată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55A0F4-67A8-4DDF-B72F-F078B64BFF36}" type="datetime1">
              <a:rPr lang="ro-RO" smtClean="0"/>
              <a:t>03.11.2025</a:t>
            </a:fld>
            <a:endParaRPr lang="ro-RO" dirty="0"/>
          </a:p>
        </p:txBody>
      </p:sp>
      <p:sp>
        <p:nvSpPr>
          <p:cNvPr id="4" name="Substituent subsol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dirty="0"/>
          </a:p>
        </p:txBody>
      </p:sp>
      <p:sp>
        <p:nvSpPr>
          <p:cNvPr id="5" name="Substituent număr diapozitiv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ro-RO" smtClean="0"/>
              <a:t>‹#›</a:t>
            </a:fld>
            <a:endParaRPr lang="ro-RO"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o-RO" noProof="0"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3D40-B89D-443E-A396-B604801B68BE}" type="datetime1">
              <a:rPr lang="ro-RO" noProof="0" smtClean="0"/>
              <a:pPr/>
              <a:t>03.11.2025</a:t>
            </a:fld>
            <a:endParaRPr lang="ro-RO" noProof="0"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o-RO" noProof="0"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o-RO" noProof="0"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ro-RO" noProof="0" smtClean="0"/>
              <a:t>‹#›</a:t>
            </a:fld>
            <a:endParaRPr lang="ro-RO"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a:t>
            </a:fld>
            <a:endParaRPr lang="ro-RO" dirty="0"/>
          </a:p>
        </p:txBody>
      </p:sp>
    </p:spTree>
    <p:extLst>
      <p:ext uri="{BB962C8B-B14F-4D97-AF65-F5344CB8AC3E}">
        <p14:creationId xmlns:p14="http://schemas.microsoft.com/office/powerpoint/2010/main" val="384833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10</a:t>
            </a:fld>
            <a:endParaRPr lang="ro-RO" dirty="0"/>
          </a:p>
        </p:txBody>
      </p:sp>
    </p:spTree>
    <p:extLst>
      <p:ext uri="{BB962C8B-B14F-4D97-AF65-F5344CB8AC3E}">
        <p14:creationId xmlns:p14="http://schemas.microsoft.com/office/powerpoint/2010/main" val="347161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11</a:t>
            </a:fld>
            <a:endParaRPr lang="ro-RO" dirty="0"/>
          </a:p>
        </p:txBody>
      </p:sp>
    </p:spTree>
    <p:extLst>
      <p:ext uri="{BB962C8B-B14F-4D97-AF65-F5344CB8AC3E}">
        <p14:creationId xmlns:p14="http://schemas.microsoft.com/office/powerpoint/2010/main" val="1989541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12</a:t>
            </a:fld>
            <a:endParaRPr lang="ro-RO" dirty="0"/>
          </a:p>
        </p:txBody>
      </p:sp>
    </p:spTree>
    <p:extLst>
      <p:ext uri="{BB962C8B-B14F-4D97-AF65-F5344CB8AC3E}">
        <p14:creationId xmlns:p14="http://schemas.microsoft.com/office/powerpoint/2010/main" val="3902893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13</a:t>
            </a:fld>
            <a:endParaRPr lang="ro-RO" dirty="0"/>
          </a:p>
        </p:txBody>
      </p:sp>
    </p:spTree>
    <p:extLst>
      <p:ext uri="{BB962C8B-B14F-4D97-AF65-F5344CB8AC3E}">
        <p14:creationId xmlns:p14="http://schemas.microsoft.com/office/powerpoint/2010/main" val="3056828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14</a:t>
            </a:fld>
            <a:endParaRPr lang="ro-RO" dirty="0"/>
          </a:p>
        </p:txBody>
      </p:sp>
    </p:spTree>
    <p:extLst>
      <p:ext uri="{BB962C8B-B14F-4D97-AF65-F5344CB8AC3E}">
        <p14:creationId xmlns:p14="http://schemas.microsoft.com/office/powerpoint/2010/main" val="100459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15</a:t>
            </a:fld>
            <a:endParaRPr lang="ro-RO" dirty="0"/>
          </a:p>
        </p:txBody>
      </p:sp>
    </p:spTree>
    <p:extLst>
      <p:ext uri="{BB962C8B-B14F-4D97-AF65-F5344CB8AC3E}">
        <p14:creationId xmlns:p14="http://schemas.microsoft.com/office/powerpoint/2010/main" val="228521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16</a:t>
            </a:fld>
            <a:endParaRPr lang="ro-RO" dirty="0"/>
          </a:p>
        </p:txBody>
      </p:sp>
    </p:spTree>
    <p:extLst>
      <p:ext uri="{BB962C8B-B14F-4D97-AF65-F5344CB8AC3E}">
        <p14:creationId xmlns:p14="http://schemas.microsoft.com/office/powerpoint/2010/main" val="3535227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17</a:t>
            </a:fld>
            <a:endParaRPr lang="ro-RO" dirty="0"/>
          </a:p>
        </p:txBody>
      </p:sp>
    </p:spTree>
    <p:extLst>
      <p:ext uri="{BB962C8B-B14F-4D97-AF65-F5344CB8AC3E}">
        <p14:creationId xmlns:p14="http://schemas.microsoft.com/office/powerpoint/2010/main" val="3248719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18</a:t>
            </a:fld>
            <a:endParaRPr lang="ro-RO" dirty="0"/>
          </a:p>
        </p:txBody>
      </p:sp>
    </p:spTree>
    <p:extLst>
      <p:ext uri="{BB962C8B-B14F-4D97-AF65-F5344CB8AC3E}">
        <p14:creationId xmlns:p14="http://schemas.microsoft.com/office/powerpoint/2010/main" val="211960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19</a:t>
            </a:fld>
            <a:endParaRPr lang="ro-RO" dirty="0"/>
          </a:p>
        </p:txBody>
      </p:sp>
    </p:spTree>
    <p:extLst>
      <p:ext uri="{BB962C8B-B14F-4D97-AF65-F5344CB8AC3E}">
        <p14:creationId xmlns:p14="http://schemas.microsoft.com/office/powerpoint/2010/main" val="302901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a:t>
            </a:fld>
            <a:endParaRPr lang="ro-RO" dirty="0"/>
          </a:p>
        </p:txBody>
      </p:sp>
    </p:spTree>
    <p:extLst>
      <p:ext uri="{BB962C8B-B14F-4D97-AF65-F5344CB8AC3E}">
        <p14:creationId xmlns:p14="http://schemas.microsoft.com/office/powerpoint/2010/main" val="2901811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20</a:t>
            </a:fld>
            <a:endParaRPr lang="ro-RO" dirty="0"/>
          </a:p>
        </p:txBody>
      </p:sp>
    </p:spTree>
    <p:extLst>
      <p:ext uri="{BB962C8B-B14F-4D97-AF65-F5344CB8AC3E}">
        <p14:creationId xmlns:p14="http://schemas.microsoft.com/office/powerpoint/2010/main" val="121113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CA70B-B50C-50BF-D66A-162322F96040}"/>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BDA41DE9-3014-5241-6A70-B9D68B549101}"/>
              </a:ext>
            </a:extLst>
          </p:cNvPr>
          <p:cNvSpPr>
            <a:spLocks noGrp="1" noRot="1" noChangeAspect="1"/>
          </p:cNvSpPr>
          <p:nvPr>
            <p:ph type="sldImg"/>
          </p:nvPr>
        </p:nvSpPr>
        <p:spPr/>
        <p:txBody>
          <a:bodyPr/>
          <a:lstStyle/>
          <a:p>
            <a:endParaRPr lang="ro-RO"/>
          </a:p>
        </p:txBody>
      </p:sp>
      <p:sp>
        <p:nvSpPr>
          <p:cNvPr id="3" name="Substituent note 2">
            <a:extLst>
              <a:ext uri="{FF2B5EF4-FFF2-40B4-BE49-F238E27FC236}">
                <a16:creationId xmlns:a16="http://schemas.microsoft.com/office/drawing/2014/main" id="{F08E4FA6-CB91-D37C-6748-48B64A796ED5}"/>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B8F1BDA6-7960-67E2-50C8-45663D71E558}"/>
              </a:ext>
            </a:extLst>
          </p:cNvPr>
          <p:cNvSpPr>
            <a:spLocks noGrp="1"/>
          </p:cNvSpPr>
          <p:nvPr>
            <p:ph type="sldNum" sz="quarter" idx="10"/>
          </p:nvPr>
        </p:nvSpPr>
        <p:spPr/>
        <p:txBody>
          <a:bodyPr rtlCol="0"/>
          <a:lstStyle/>
          <a:p>
            <a:pPr rtl="0"/>
            <a:fld id="{6FC40A10-6036-4879-816D-55C01FC94846}" type="slidenum">
              <a:rPr lang="ro-RO" smtClean="0"/>
              <a:t>21</a:t>
            </a:fld>
            <a:endParaRPr lang="ro-RO" dirty="0"/>
          </a:p>
        </p:txBody>
      </p:sp>
    </p:spTree>
    <p:extLst>
      <p:ext uri="{BB962C8B-B14F-4D97-AF65-F5344CB8AC3E}">
        <p14:creationId xmlns:p14="http://schemas.microsoft.com/office/powerpoint/2010/main" val="2176395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490F-714C-2B17-4121-5AA91085195C}"/>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B3707870-3CF7-39EA-33C9-E0164D1D4017}"/>
              </a:ext>
            </a:extLst>
          </p:cNvPr>
          <p:cNvSpPr>
            <a:spLocks noGrp="1" noRot="1" noChangeAspect="1"/>
          </p:cNvSpPr>
          <p:nvPr>
            <p:ph type="sldImg"/>
          </p:nvPr>
        </p:nvSpPr>
        <p:spPr/>
        <p:txBody>
          <a:bodyPr/>
          <a:lstStyle/>
          <a:p>
            <a:endParaRPr lang="ro-RO"/>
          </a:p>
        </p:txBody>
      </p:sp>
      <p:sp>
        <p:nvSpPr>
          <p:cNvPr id="3" name="Substituent note 2">
            <a:extLst>
              <a:ext uri="{FF2B5EF4-FFF2-40B4-BE49-F238E27FC236}">
                <a16:creationId xmlns:a16="http://schemas.microsoft.com/office/drawing/2014/main" id="{B9E4F572-4969-212E-ECF0-9EFD240071AD}"/>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A130046A-9C2F-36DC-BD10-479B53B038B4}"/>
              </a:ext>
            </a:extLst>
          </p:cNvPr>
          <p:cNvSpPr>
            <a:spLocks noGrp="1"/>
          </p:cNvSpPr>
          <p:nvPr>
            <p:ph type="sldNum" sz="quarter" idx="10"/>
          </p:nvPr>
        </p:nvSpPr>
        <p:spPr/>
        <p:txBody>
          <a:bodyPr rtlCol="0"/>
          <a:lstStyle/>
          <a:p>
            <a:pPr rtl="0"/>
            <a:fld id="{6FC40A10-6036-4879-816D-55C01FC94846}" type="slidenum">
              <a:rPr lang="ro-RO" smtClean="0"/>
              <a:t>22</a:t>
            </a:fld>
            <a:endParaRPr lang="ro-RO" dirty="0"/>
          </a:p>
        </p:txBody>
      </p:sp>
    </p:spTree>
    <p:extLst>
      <p:ext uri="{BB962C8B-B14F-4D97-AF65-F5344CB8AC3E}">
        <p14:creationId xmlns:p14="http://schemas.microsoft.com/office/powerpoint/2010/main" val="2349249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23</a:t>
            </a:fld>
            <a:endParaRPr lang="ro-RO" dirty="0"/>
          </a:p>
        </p:txBody>
      </p:sp>
    </p:spTree>
    <p:extLst>
      <p:ext uri="{BB962C8B-B14F-4D97-AF65-F5344CB8AC3E}">
        <p14:creationId xmlns:p14="http://schemas.microsoft.com/office/powerpoint/2010/main" val="2747022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56447-55F0-5393-4B2E-17C4B45B0C0F}"/>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C465C3F8-3C5E-E62A-A39F-54D307BFAD4A}"/>
              </a:ext>
            </a:extLst>
          </p:cNvPr>
          <p:cNvSpPr>
            <a:spLocks noGrp="1" noRot="1" noChangeAspect="1"/>
          </p:cNvSpPr>
          <p:nvPr>
            <p:ph type="sldImg"/>
          </p:nvPr>
        </p:nvSpPr>
        <p:spPr/>
        <p:txBody>
          <a:bodyPr/>
          <a:lstStyle/>
          <a:p>
            <a:endParaRPr lang="ro-RO"/>
          </a:p>
        </p:txBody>
      </p:sp>
      <p:sp>
        <p:nvSpPr>
          <p:cNvPr id="3" name="Substituent note 2">
            <a:extLst>
              <a:ext uri="{FF2B5EF4-FFF2-40B4-BE49-F238E27FC236}">
                <a16:creationId xmlns:a16="http://schemas.microsoft.com/office/drawing/2014/main" id="{3A4395F9-E971-69D0-C4E5-9E4EF8A5541D}"/>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738CE596-D24A-FDE0-DB2C-12B557856D00}"/>
              </a:ext>
            </a:extLst>
          </p:cNvPr>
          <p:cNvSpPr>
            <a:spLocks noGrp="1"/>
          </p:cNvSpPr>
          <p:nvPr>
            <p:ph type="sldNum" sz="quarter" idx="10"/>
          </p:nvPr>
        </p:nvSpPr>
        <p:spPr/>
        <p:txBody>
          <a:bodyPr rtlCol="0"/>
          <a:lstStyle/>
          <a:p>
            <a:pPr rtl="0"/>
            <a:fld id="{6FC40A10-6036-4879-816D-55C01FC94846}" type="slidenum">
              <a:rPr lang="ro-RO" smtClean="0"/>
              <a:t>24</a:t>
            </a:fld>
            <a:endParaRPr lang="ro-RO" dirty="0"/>
          </a:p>
        </p:txBody>
      </p:sp>
    </p:spTree>
    <p:extLst>
      <p:ext uri="{BB962C8B-B14F-4D97-AF65-F5344CB8AC3E}">
        <p14:creationId xmlns:p14="http://schemas.microsoft.com/office/powerpoint/2010/main" val="256196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015B3-C19D-933B-58E5-20A9F96E1A96}"/>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F3503123-72DC-F7C1-56B5-FF59E9BE5755}"/>
              </a:ext>
            </a:extLst>
          </p:cNvPr>
          <p:cNvSpPr>
            <a:spLocks noGrp="1" noRot="1" noChangeAspect="1"/>
          </p:cNvSpPr>
          <p:nvPr>
            <p:ph type="sldImg"/>
          </p:nvPr>
        </p:nvSpPr>
        <p:spPr/>
        <p:txBody>
          <a:bodyPr/>
          <a:lstStyle/>
          <a:p>
            <a:endParaRPr lang="ro-RO"/>
          </a:p>
        </p:txBody>
      </p:sp>
      <p:sp>
        <p:nvSpPr>
          <p:cNvPr id="3" name="Substituent note 2">
            <a:extLst>
              <a:ext uri="{FF2B5EF4-FFF2-40B4-BE49-F238E27FC236}">
                <a16:creationId xmlns:a16="http://schemas.microsoft.com/office/drawing/2014/main" id="{66CC26B3-F07D-19C5-624F-BB15919C01FB}"/>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9CF7A61A-7DAE-2C16-9C05-7F316D19FAA4}"/>
              </a:ext>
            </a:extLst>
          </p:cNvPr>
          <p:cNvSpPr>
            <a:spLocks noGrp="1"/>
          </p:cNvSpPr>
          <p:nvPr>
            <p:ph type="sldNum" sz="quarter" idx="10"/>
          </p:nvPr>
        </p:nvSpPr>
        <p:spPr/>
        <p:txBody>
          <a:bodyPr rtlCol="0"/>
          <a:lstStyle/>
          <a:p>
            <a:pPr rtl="0"/>
            <a:fld id="{6FC40A10-6036-4879-816D-55C01FC94846}" type="slidenum">
              <a:rPr lang="ro-RO" smtClean="0"/>
              <a:t>25</a:t>
            </a:fld>
            <a:endParaRPr lang="ro-RO" dirty="0"/>
          </a:p>
        </p:txBody>
      </p:sp>
    </p:spTree>
    <p:extLst>
      <p:ext uri="{BB962C8B-B14F-4D97-AF65-F5344CB8AC3E}">
        <p14:creationId xmlns:p14="http://schemas.microsoft.com/office/powerpoint/2010/main" val="2874239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26</a:t>
            </a:fld>
            <a:endParaRPr lang="ro-RO" dirty="0"/>
          </a:p>
        </p:txBody>
      </p:sp>
    </p:spTree>
    <p:extLst>
      <p:ext uri="{BB962C8B-B14F-4D97-AF65-F5344CB8AC3E}">
        <p14:creationId xmlns:p14="http://schemas.microsoft.com/office/powerpoint/2010/main" val="72482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27</a:t>
            </a:fld>
            <a:endParaRPr lang="ro-RO" dirty="0"/>
          </a:p>
        </p:txBody>
      </p:sp>
    </p:spTree>
    <p:extLst>
      <p:ext uri="{BB962C8B-B14F-4D97-AF65-F5344CB8AC3E}">
        <p14:creationId xmlns:p14="http://schemas.microsoft.com/office/powerpoint/2010/main" val="3725286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3</a:t>
            </a:fld>
            <a:endParaRPr lang="ro-RO" dirty="0"/>
          </a:p>
        </p:txBody>
      </p:sp>
    </p:spTree>
    <p:extLst>
      <p:ext uri="{BB962C8B-B14F-4D97-AF65-F5344CB8AC3E}">
        <p14:creationId xmlns:p14="http://schemas.microsoft.com/office/powerpoint/2010/main" val="44241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EC1D0-CB10-3034-1176-964AE31323E3}"/>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10524DAD-78AD-3D54-828C-C114B750496E}"/>
              </a:ext>
            </a:extLst>
          </p:cNvPr>
          <p:cNvSpPr>
            <a:spLocks noGrp="1" noRot="1" noChangeAspect="1"/>
          </p:cNvSpPr>
          <p:nvPr>
            <p:ph type="sldImg"/>
          </p:nvPr>
        </p:nvSpPr>
        <p:spPr/>
        <p:txBody>
          <a:bodyPr/>
          <a:lstStyle/>
          <a:p>
            <a:endParaRPr lang="ro-RO"/>
          </a:p>
        </p:txBody>
      </p:sp>
      <p:sp>
        <p:nvSpPr>
          <p:cNvPr id="3" name="Substituent note 2">
            <a:extLst>
              <a:ext uri="{FF2B5EF4-FFF2-40B4-BE49-F238E27FC236}">
                <a16:creationId xmlns:a16="http://schemas.microsoft.com/office/drawing/2014/main" id="{A112BEEA-162B-1154-641B-9F20B2FBCF32}"/>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F1127C05-0F6F-E2F0-E36F-3D5F7FA902BB}"/>
              </a:ext>
            </a:extLst>
          </p:cNvPr>
          <p:cNvSpPr>
            <a:spLocks noGrp="1"/>
          </p:cNvSpPr>
          <p:nvPr>
            <p:ph type="sldNum" sz="quarter" idx="10"/>
          </p:nvPr>
        </p:nvSpPr>
        <p:spPr/>
        <p:txBody>
          <a:bodyPr rtlCol="0"/>
          <a:lstStyle/>
          <a:p>
            <a:pPr rtl="0"/>
            <a:fld id="{6FC40A10-6036-4879-816D-55C01FC94846}" type="slidenum">
              <a:rPr lang="ro-RO" smtClean="0"/>
              <a:t>4</a:t>
            </a:fld>
            <a:endParaRPr lang="ro-RO" dirty="0"/>
          </a:p>
        </p:txBody>
      </p:sp>
    </p:spTree>
    <p:extLst>
      <p:ext uri="{BB962C8B-B14F-4D97-AF65-F5344CB8AC3E}">
        <p14:creationId xmlns:p14="http://schemas.microsoft.com/office/powerpoint/2010/main" val="262354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96739-999F-B880-BF8E-5AF2EE141163}"/>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CEF5F81E-E6B3-4C94-D1A5-9F8352C521A9}"/>
              </a:ext>
            </a:extLst>
          </p:cNvPr>
          <p:cNvSpPr>
            <a:spLocks noGrp="1" noRot="1" noChangeAspect="1"/>
          </p:cNvSpPr>
          <p:nvPr>
            <p:ph type="sldImg"/>
          </p:nvPr>
        </p:nvSpPr>
        <p:spPr/>
        <p:txBody>
          <a:bodyPr/>
          <a:lstStyle/>
          <a:p>
            <a:endParaRPr lang="ro-RO"/>
          </a:p>
        </p:txBody>
      </p:sp>
      <p:sp>
        <p:nvSpPr>
          <p:cNvPr id="3" name="Substituent note 2">
            <a:extLst>
              <a:ext uri="{FF2B5EF4-FFF2-40B4-BE49-F238E27FC236}">
                <a16:creationId xmlns:a16="http://schemas.microsoft.com/office/drawing/2014/main" id="{D8439785-8E82-F973-F9F4-08903F037FE1}"/>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BFE89F3F-97CD-6D12-5643-C7EAC643DEA2}"/>
              </a:ext>
            </a:extLst>
          </p:cNvPr>
          <p:cNvSpPr>
            <a:spLocks noGrp="1"/>
          </p:cNvSpPr>
          <p:nvPr>
            <p:ph type="sldNum" sz="quarter" idx="10"/>
          </p:nvPr>
        </p:nvSpPr>
        <p:spPr/>
        <p:txBody>
          <a:bodyPr rtlCol="0"/>
          <a:lstStyle/>
          <a:p>
            <a:pPr rtl="0"/>
            <a:fld id="{6FC40A10-6036-4879-816D-55C01FC94846}" type="slidenum">
              <a:rPr lang="ro-RO" smtClean="0"/>
              <a:t>5</a:t>
            </a:fld>
            <a:endParaRPr lang="ro-RO" dirty="0"/>
          </a:p>
        </p:txBody>
      </p:sp>
    </p:spTree>
    <p:extLst>
      <p:ext uri="{BB962C8B-B14F-4D97-AF65-F5344CB8AC3E}">
        <p14:creationId xmlns:p14="http://schemas.microsoft.com/office/powerpoint/2010/main" val="115542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6</a:t>
            </a:fld>
            <a:endParaRPr lang="ro-RO" dirty="0"/>
          </a:p>
        </p:txBody>
      </p:sp>
    </p:spTree>
    <p:extLst>
      <p:ext uri="{BB962C8B-B14F-4D97-AF65-F5344CB8AC3E}">
        <p14:creationId xmlns:p14="http://schemas.microsoft.com/office/powerpoint/2010/main" val="178715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52CD5-7989-E90B-0CD7-A712D96634C0}"/>
            </a:ext>
          </a:extLst>
        </p:cNvPr>
        <p:cNvGrpSpPr/>
        <p:nvPr/>
      </p:nvGrpSpPr>
      <p:grpSpPr>
        <a:xfrm>
          <a:off x="0" y="0"/>
          <a:ext cx="0" cy="0"/>
          <a:chOff x="0" y="0"/>
          <a:chExt cx="0" cy="0"/>
        </a:xfrm>
      </p:grpSpPr>
      <p:sp>
        <p:nvSpPr>
          <p:cNvPr id="2" name="Substituent imagine diapozitiv 1">
            <a:extLst>
              <a:ext uri="{FF2B5EF4-FFF2-40B4-BE49-F238E27FC236}">
                <a16:creationId xmlns:a16="http://schemas.microsoft.com/office/drawing/2014/main" id="{A4A8586A-4647-4364-2692-30A13970E092}"/>
              </a:ext>
            </a:extLst>
          </p:cNvPr>
          <p:cNvSpPr>
            <a:spLocks noGrp="1" noRot="1" noChangeAspect="1"/>
          </p:cNvSpPr>
          <p:nvPr>
            <p:ph type="sldImg"/>
          </p:nvPr>
        </p:nvSpPr>
        <p:spPr/>
        <p:txBody>
          <a:bodyPr/>
          <a:lstStyle/>
          <a:p>
            <a:endParaRPr lang="ro-RO"/>
          </a:p>
        </p:txBody>
      </p:sp>
      <p:sp>
        <p:nvSpPr>
          <p:cNvPr id="3" name="Substituent note 2">
            <a:extLst>
              <a:ext uri="{FF2B5EF4-FFF2-40B4-BE49-F238E27FC236}">
                <a16:creationId xmlns:a16="http://schemas.microsoft.com/office/drawing/2014/main" id="{5FF75427-3A5C-EC83-6D16-F1704D21F82D}"/>
              </a:ext>
            </a:extLst>
          </p:cNvPr>
          <p:cNvSpPr>
            <a:spLocks noGrp="1"/>
          </p:cNvSpPr>
          <p:nvPr>
            <p:ph type="body" idx="1"/>
          </p:nvPr>
        </p:nvSpPr>
        <p:spPr/>
        <p:txBody>
          <a:bodyPr rtlCol="0"/>
          <a:lstStyle/>
          <a:p>
            <a:pPr rtl="0"/>
            <a:endParaRPr lang="ro-RO" dirty="0"/>
          </a:p>
        </p:txBody>
      </p:sp>
      <p:sp>
        <p:nvSpPr>
          <p:cNvPr id="4" name="Substituent număr diapozitiv 3">
            <a:extLst>
              <a:ext uri="{FF2B5EF4-FFF2-40B4-BE49-F238E27FC236}">
                <a16:creationId xmlns:a16="http://schemas.microsoft.com/office/drawing/2014/main" id="{CD5F1A9A-D775-F230-5E28-A1518C564832}"/>
              </a:ext>
            </a:extLst>
          </p:cNvPr>
          <p:cNvSpPr>
            <a:spLocks noGrp="1"/>
          </p:cNvSpPr>
          <p:nvPr>
            <p:ph type="sldNum" sz="quarter" idx="10"/>
          </p:nvPr>
        </p:nvSpPr>
        <p:spPr/>
        <p:txBody>
          <a:bodyPr rtlCol="0"/>
          <a:lstStyle/>
          <a:p>
            <a:pPr rtl="0"/>
            <a:fld id="{6FC40A10-6036-4879-816D-55C01FC94846}" type="slidenum">
              <a:rPr lang="ro-RO" smtClean="0"/>
              <a:t>7</a:t>
            </a:fld>
            <a:endParaRPr lang="ro-RO" dirty="0"/>
          </a:p>
        </p:txBody>
      </p:sp>
    </p:spTree>
    <p:extLst>
      <p:ext uri="{BB962C8B-B14F-4D97-AF65-F5344CB8AC3E}">
        <p14:creationId xmlns:p14="http://schemas.microsoft.com/office/powerpoint/2010/main" val="58742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8</a:t>
            </a:fld>
            <a:endParaRPr lang="ro-RO" dirty="0"/>
          </a:p>
        </p:txBody>
      </p:sp>
    </p:spTree>
    <p:extLst>
      <p:ext uri="{BB962C8B-B14F-4D97-AF65-F5344CB8AC3E}">
        <p14:creationId xmlns:p14="http://schemas.microsoft.com/office/powerpoint/2010/main" val="2926153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txBody>
          <a:bodyPr/>
          <a:lstStyle/>
          <a:p>
            <a:endParaRPr lang="ro-RO"/>
          </a:p>
        </p:txBody>
      </p:sp>
      <p:sp>
        <p:nvSpPr>
          <p:cNvPr id="3" name="Substituent note 2"/>
          <p:cNvSpPr>
            <a:spLocks noGrp="1"/>
          </p:cNvSpPr>
          <p:nvPr>
            <p:ph type="body" idx="1"/>
          </p:nvPr>
        </p:nvSpPr>
        <p:spPr/>
        <p:txBody>
          <a:bodyPr rtlCol="0"/>
          <a:lstStyle/>
          <a:p>
            <a:pPr rtl="0"/>
            <a:endParaRPr lang="ro-RO" dirty="0"/>
          </a:p>
        </p:txBody>
      </p:sp>
      <p:sp>
        <p:nvSpPr>
          <p:cNvPr id="4" name="Substituent număr diapozitiv 3"/>
          <p:cNvSpPr>
            <a:spLocks noGrp="1"/>
          </p:cNvSpPr>
          <p:nvPr>
            <p:ph type="sldNum" sz="quarter" idx="10"/>
          </p:nvPr>
        </p:nvSpPr>
        <p:spPr/>
        <p:txBody>
          <a:bodyPr rtlCol="0"/>
          <a:lstStyle/>
          <a:p>
            <a:pPr rtl="0"/>
            <a:fld id="{6FC40A10-6036-4879-816D-55C01FC94846}" type="slidenum">
              <a:rPr lang="ro-RO" smtClean="0"/>
              <a:t>9</a:t>
            </a:fld>
            <a:endParaRPr lang="ro-RO" dirty="0"/>
          </a:p>
        </p:txBody>
      </p:sp>
    </p:spTree>
    <p:extLst>
      <p:ext uri="{BB962C8B-B14F-4D97-AF65-F5344CB8AC3E}">
        <p14:creationId xmlns:p14="http://schemas.microsoft.com/office/powerpoint/2010/main" val="4197878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zitiv titlu cu siglă">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0" name="Substituent imagine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592857" y="2253996"/>
            <a:ext cx="5059349" cy="100584"/>
            <a:chOff x="3632179" y="2253996"/>
            <a:chExt cx="5059349"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21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63971" y="2307679"/>
              <a:ext cx="494270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590944"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509141" y="5305363"/>
            <a:ext cx="3254397" cy="100584"/>
            <a:chOff x="3506762" y="2253996"/>
            <a:chExt cx="5668705"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506762"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31690" y="2307679"/>
              <a:ext cx="546551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999887" y="2253996"/>
              <a:ext cx="17558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ție între nume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ector drept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12.345 lei</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6" name="Substituent text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Tahoma" panose="020B0604030504040204" pitchFamily="34" charset="0"/>
              </a:defRPr>
            </a:lvl1pPr>
          </a:lstStyle>
          <a:p>
            <a:pPr lvl="0" rtl="0"/>
            <a:r>
              <a:rPr lang="ro-RO" noProof="0" dirty="0"/>
              <a:t>6.789 lei</a:t>
            </a:r>
          </a:p>
        </p:txBody>
      </p:sp>
      <p:sp>
        <p:nvSpPr>
          <p:cNvPr id="27" name="Substituent text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8" name="Substituent text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pect conținut cu cercur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4581382"/>
            <a:ext cx="3943482" cy="100800"/>
            <a:chOff x="-1228304" y="3240138"/>
            <a:chExt cx="394348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92752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1437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7" name="Substituent text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25 lei</a:t>
            </a:r>
          </a:p>
        </p:txBody>
      </p:sp>
      <p:sp>
        <p:nvSpPr>
          <p:cNvPr id="28" name="Substituent text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29" name="Substituent text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0" name="Substituent text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50 lei</a:t>
            </a:r>
          </a:p>
        </p:txBody>
      </p:sp>
      <p:sp>
        <p:nvSpPr>
          <p:cNvPr id="31" name="Substituent text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2" name="Substituent text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
        <p:nvSpPr>
          <p:cNvPr id="33" name="Substituent text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100 lei</a:t>
            </a:r>
          </a:p>
        </p:txBody>
      </p:sp>
      <p:sp>
        <p:nvSpPr>
          <p:cNvPr id="34" name="Substituent text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Secțiunea 1</a:t>
            </a:r>
            <a:br>
              <a:rPr lang="ro-RO" noProof="0" dirty="0"/>
            </a:br>
            <a:r>
              <a:rPr lang="ro-RO" noProof="0" dirty="0"/>
              <a:t>Titlu</a:t>
            </a:r>
          </a:p>
        </p:txBody>
      </p:sp>
      <p:sp>
        <p:nvSpPr>
          <p:cNvPr id="35" name="Substituent text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MILIARDE</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ă conținuturi cu subtitrar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pect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ro-RO" noProof="0" dirty="0"/>
              <a:t>FACEȚI CLIC PENTRU A EDITA</a:t>
            </a:r>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a:off x="-6" y="1375202"/>
            <a:ext cx="3590826" cy="100800"/>
            <a:chOff x="646012" y="3240138"/>
            <a:chExt cx="183060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180035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425233"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1" name="Substituent imagine 11" descr="Cadran cu siglele concurenței">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2</a:t>
            </a:r>
          </a:p>
          <a:p>
            <a:pPr rtl="0"/>
            <a:r>
              <a:rPr lang="ro-RO" noProof="0" dirty="0"/>
              <a:t>Siglă</a:t>
            </a:r>
          </a:p>
        </p:txBody>
      </p:sp>
      <p:sp>
        <p:nvSpPr>
          <p:cNvPr id="22" name="Substituent imagine 11" descr="Cadran cu siglele concurenței">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1</a:t>
            </a:r>
          </a:p>
          <a:p>
            <a:pPr rtl="0"/>
            <a:r>
              <a:rPr lang="ro-RO" noProof="0" dirty="0"/>
              <a:t>Siglă</a:t>
            </a:r>
          </a:p>
        </p:txBody>
      </p:sp>
      <p:sp>
        <p:nvSpPr>
          <p:cNvPr id="25" name="Substituent imagine 11" descr="Cadran cu siglele concurenței">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3</a:t>
            </a:r>
          </a:p>
          <a:p>
            <a:pPr rtl="0"/>
            <a:r>
              <a:rPr lang="ro-RO" noProof="0" dirty="0"/>
              <a:t>Siglă</a:t>
            </a:r>
          </a:p>
        </p:txBody>
      </p:sp>
      <p:sp>
        <p:nvSpPr>
          <p:cNvPr id="26" name="Substituent imagine 11" descr="Cadran cu siglele concurenței">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4</a:t>
            </a:r>
          </a:p>
          <a:p>
            <a:pPr rtl="0"/>
            <a:r>
              <a:rPr lang="ro-RO" noProof="0" dirty="0" err="1"/>
              <a:t>Siglăя</a:t>
            </a:r>
            <a:endParaRPr lang="ro-RO" noProof="0" dirty="0"/>
          </a:p>
        </p:txBody>
      </p:sp>
      <p:sp>
        <p:nvSpPr>
          <p:cNvPr id="27" name="Substituent imagine 11" descr="Cadran cu siglele concurenței">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5</a:t>
            </a:r>
          </a:p>
          <a:p>
            <a:pPr rtl="0"/>
            <a:r>
              <a:rPr lang="ro-RO" noProof="0" dirty="0"/>
              <a:t>Siglă</a:t>
            </a:r>
          </a:p>
        </p:txBody>
      </p:sp>
      <p:sp>
        <p:nvSpPr>
          <p:cNvPr id="28" name="Substituent imagine 11" descr="Cadran cu siglele concurenței">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ro-RO" noProof="0" dirty="0"/>
              <a:t>Concurent 6</a:t>
            </a:r>
          </a:p>
          <a:p>
            <a:pPr rtl="0"/>
            <a:r>
              <a:rPr lang="ro-RO" noProof="0" dirty="0"/>
              <a:t>Siglă</a:t>
            </a:r>
          </a:p>
        </p:txBody>
      </p:sp>
      <p:sp>
        <p:nvSpPr>
          <p:cNvPr id="29" name="Substituent text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scump</a:t>
            </a:r>
          </a:p>
        </p:txBody>
      </p:sp>
      <p:sp>
        <p:nvSpPr>
          <p:cNvPr id="30" name="Substituent text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puțin accesibil</a:t>
            </a:r>
          </a:p>
        </p:txBody>
      </p:sp>
      <p:sp>
        <p:nvSpPr>
          <p:cNvPr id="31" name="Substituent text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accesibil</a:t>
            </a:r>
          </a:p>
        </p:txBody>
      </p:sp>
      <p:sp>
        <p:nvSpPr>
          <p:cNvPr id="32" name="Substituent imagine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33" name="Substituent text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Tahoma" panose="020B0604030504040204" pitchFamily="34" charset="0"/>
              </a:defRPr>
            </a:lvl1pPr>
            <a:lvl2pPr marL="457200" indent="0">
              <a:buNone/>
              <a:defRPr sz="1200" b="1"/>
            </a:lvl2pPr>
            <a:lvl3pPr>
              <a:defRPr sz="1200" b="1"/>
            </a:lvl3pPr>
            <a:lvl4pPr>
              <a:defRPr sz="1200" b="1"/>
            </a:lvl4pPr>
            <a:lvl5pPr>
              <a:defRPr sz="1200" b="1"/>
            </a:lvl5pPr>
          </a:lstStyle>
          <a:p>
            <a:pPr lvl="0" rtl="0"/>
            <a:r>
              <a:rPr lang="ro-RO" noProof="0" dirty="0"/>
              <a:t>Mai ieftin</a:t>
            </a:r>
          </a:p>
        </p:txBody>
      </p:sp>
      <p:grpSp>
        <p:nvGrpSpPr>
          <p:cNvPr id="4" name="Gr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ector drept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7" name="Gr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ector drept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pect de conținut cu trei secțiuni">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97696"/>
            <a:ext cx="3455460" cy="100800"/>
            <a:chOff x="0" y="3240138"/>
            <a:chExt cx="3455460"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41232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5466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22" name="Substituent text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23" name="Substituent text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cxnSp>
        <p:nvCxnSpPr>
          <p:cNvPr id="24" name="Conector drept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drept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drept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drept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3" name="Substituent text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4" name="Substituent text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6" name="Substituent text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7" name="Substituent text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pect de conținut tabel și diagram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text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Substituent conținut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22" name="Substituent conținut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pect conținut cronologi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ro-RO" noProof="0" dirty="0"/>
              <a:t>CRONOLOGIE</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097797" y="1375202"/>
            <a:ext cx="3094215" cy="100800"/>
            <a:chOff x="2729179" y="3240138"/>
            <a:chExt cx="157742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2729179" y="3290538"/>
              <a:ext cx="155193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55220"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4" name="Conector drept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2" name="Substituent text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3" name="Substituent text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0" name="Substituent text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1" name="Substituent text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
        <p:nvSpPr>
          <p:cNvPr id="42" name="Substituent text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pect tabel">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598737"/>
            <a:ext cx="3352378" cy="100800"/>
            <a:chOff x="-1228304" y="3240138"/>
            <a:chExt cx="3352378"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31694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023274"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tabel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ro-RO" noProof="0"/>
              <a:t>Faceți clic pe pictogramă pentru a adăuga un tabel</a:t>
            </a:r>
            <a:endParaRPr lang="ro-RO"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pect conținut de echip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705796" cy="100800"/>
            <a:chOff x="0" y="3240138"/>
            <a:chExt cx="2705796"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67729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6049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Substituent text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text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1" name="Substituent text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9" name="Substituent imagine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5" name="Substituent imagine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6" name="Substituent imagine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37" name="Substituent text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9" name="Substituent text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1" name="Substituent text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2" name="Substituent text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9" name="Substituent text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32" name="Conector drept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drept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zitiv aspect conținut de echipă">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950838" y="1375202"/>
            <a:ext cx="4241162" cy="100800"/>
            <a:chOff x="439494" y="3240138"/>
            <a:chExt cx="2648035"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61590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021805"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3" name="Substituent imagine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23" name="Conector drept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Substituent text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5" name="Substituent text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47" name="Substituent text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8" name="Substituent text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0" name="Substituent text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1" name="Substituent text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sp>
        <p:nvSpPr>
          <p:cNvPr id="53" name="Substituent text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54" name="Substituent text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textul coordonator</a:t>
            </a:r>
          </a:p>
        </p:txBody>
      </p:sp>
      <p:cxnSp>
        <p:nvCxnSpPr>
          <p:cNvPr id="56" name="Conector drept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ector drept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Substituent imagine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5" name="Substituent imagine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46" name="Substituent imagine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2" name="Substituent imagine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tet secțiune cu imagine">
    <p:spTree>
      <p:nvGrpSpPr>
        <p:cNvPr id="1" name=""/>
        <p:cNvGrpSpPr/>
        <p:nvPr/>
      </p:nvGrpSpPr>
      <p:grpSpPr>
        <a:xfrm>
          <a:off x="0" y="0"/>
          <a:ext cx="0" cy="0"/>
          <a:chOff x="0" y="0"/>
          <a:chExt cx="0" cy="0"/>
        </a:xfrm>
      </p:grpSpPr>
      <p:sp>
        <p:nvSpPr>
          <p:cNvPr id="8" name="Substituent imagine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2386683"/>
            <a:ext cx="4698084" cy="102440"/>
            <a:chOff x="3631690" y="2252140"/>
            <a:chExt cx="8183399"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3" y="2307679"/>
              <a:ext cx="799528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11639510"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295484"/>
            <a:ext cx="4698084" cy="100584"/>
            <a:chOff x="3631690" y="2253996"/>
            <a:chExt cx="8183393"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3" y="2307679"/>
              <a:ext cx="7995278"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11639504"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
        <p:nvSpPr>
          <p:cNvPr id="18" name="Substituent imagine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spect diagramă cu structură radial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Substituent text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37" name="Substituent text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39" name="Substituent text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0" name="Substituent text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2" name="Substituent text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3" name="Substituent text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5" name="Substituent text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6" name="Substituent text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48" name="Substituent text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49" name="Substituent text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51" name="Substituent text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1.500.000 lei</a:t>
            </a:r>
          </a:p>
        </p:txBody>
      </p:sp>
      <p:sp>
        <p:nvSpPr>
          <p:cNvPr id="52" name="Substituent text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dirty="0"/>
              <a:t>Titlu Categorie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2" name="Substituent diagramă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ro-RO" noProof="0"/>
              <a:t>Faceți clic pe pictogramă pentru a adăuga o diagramă</a:t>
            </a:r>
            <a:endParaRPr lang="ro-RO"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cxnSp>
        <p:nvCxnSpPr>
          <p:cNvPr id="41" name="Conector drept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spect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țumiri Aspect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21" name="Titlu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ro-RO" noProof="0" dirty="0"/>
              <a:t>VĂ MULȚUMIM!</a:t>
            </a:r>
          </a:p>
        </p:txBody>
      </p:sp>
      <p:sp>
        <p:nvSpPr>
          <p:cNvPr id="22" name="Substituent text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Iustin Munteanu</a:t>
            </a:r>
          </a:p>
        </p:txBody>
      </p:sp>
      <p:sp>
        <p:nvSpPr>
          <p:cNvPr id="23" name="Substituent text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Telefon:</a:t>
            </a:r>
          </a:p>
        </p:txBody>
      </p:sp>
      <p:sp>
        <p:nvSpPr>
          <p:cNvPr id="24" name="Substituent text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+7 888 999 000 11</a:t>
            </a:r>
          </a:p>
        </p:txBody>
      </p:sp>
      <p:sp>
        <p:nvSpPr>
          <p:cNvPr id="25" name="Substituent text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E-mail:</a:t>
            </a:r>
          </a:p>
        </p:txBody>
      </p:sp>
      <p:sp>
        <p:nvSpPr>
          <p:cNvPr id="26" name="Substituent text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Munteanu@vanarsdelltd.com</a:t>
            </a:r>
          </a:p>
        </p:txBody>
      </p:sp>
      <p:sp>
        <p:nvSpPr>
          <p:cNvPr id="27" name="Substituent text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Site web:</a:t>
            </a:r>
          </a:p>
        </p:txBody>
      </p:sp>
      <p:sp>
        <p:nvSpPr>
          <p:cNvPr id="28" name="Substituent text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Tahoma" panose="020B0604030504040204"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ro-RO" noProof="0" dirty="0"/>
              <a:t>www.vanarsdelltd.com</a:t>
            </a:r>
          </a:p>
        </p:txBody>
      </p:sp>
      <p:grpSp>
        <p:nvGrpSpPr>
          <p:cNvPr id="4" name="Grup 3">
            <a:extLst>
              <a:ext uri="{FF2B5EF4-FFF2-40B4-BE49-F238E27FC236}">
                <a16:creationId xmlns:a16="http://schemas.microsoft.com/office/drawing/2014/main" id="{5F591C52-0202-44BA-A6BE-E2362516B893}"/>
              </a:ext>
            </a:extLst>
          </p:cNvPr>
          <p:cNvGrpSpPr/>
          <p:nvPr userDrawn="1"/>
        </p:nvGrpSpPr>
        <p:grpSpPr>
          <a:xfrm>
            <a:off x="801543" y="2750589"/>
            <a:ext cx="4804913" cy="100800"/>
            <a:chOff x="808548" y="2750589"/>
            <a:chExt cx="4804913"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808548" y="2750589"/>
              <a:ext cx="4750759" cy="100800"/>
              <a:chOff x="336813" y="3240138"/>
              <a:chExt cx="3097587"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512660"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grpSp>
        <p:nvGrpSpPr>
          <p:cNvPr id="32" name="Grup 31">
            <a:extLst>
              <a:ext uri="{FF2B5EF4-FFF2-40B4-BE49-F238E27FC236}">
                <a16:creationId xmlns:a16="http://schemas.microsoft.com/office/drawing/2014/main" id="{63E1608D-F119-4C0D-8D91-7CB089C037C8}"/>
              </a:ext>
            </a:extLst>
          </p:cNvPr>
          <p:cNvGrpSpPr/>
          <p:nvPr userDrawn="1"/>
        </p:nvGrpSpPr>
        <p:grpSpPr>
          <a:xfrm>
            <a:off x="801543" y="1660573"/>
            <a:ext cx="4817222" cy="105664"/>
            <a:chOff x="808548" y="2745725"/>
            <a:chExt cx="4817222" cy="105664"/>
          </a:xfrm>
        </p:grpSpPr>
        <p:grpSp>
          <p:nvGrpSpPr>
            <p:cNvPr id="33" name="Grup 32">
              <a:extLst>
                <a:ext uri="{FF2B5EF4-FFF2-40B4-BE49-F238E27FC236}">
                  <a16:creationId xmlns:a16="http://schemas.microsoft.com/office/drawing/2014/main" id="{EBDC0121-6865-4B65-A28B-1CEDB16AAD9E}"/>
                </a:ext>
              </a:extLst>
            </p:cNvPr>
            <p:cNvGrpSpPr/>
            <p:nvPr userDrawn="1"/>
          </p:nvGrpSpPr>
          <p:grpSpPr>
            <a:xfrm flipH="1">
              <a:off x="808548" y="2750589"/>
              <a:ext cx="4750759" cy="100800"/>
              <a:chOff x="336813" y="3240138"/>
              <a:chExt cx="3097587" cy="100800"/>
            </a:xfrm>
          </p:grpSpPr>
          <p:cxnSp>
            <p:nvCxnSpPr>
              <p:cNvPr id="35" name="Conector drept 34">
                <a:extLst>
                  <a:ext uri="{FF2B5EF4-FFF2-40B4-BE49-F238E27FC236}">
                    <a16:creationId xmlns:a16="http://schemas.microsoft.com/office/drawing/2014/main" id="{386E3714-07DE-4318-B5BC-25F879B97D59}"/>
                  </a:ext>
                </a:extLst>
              </p:cNvPr>
              <p:cNvCxnSpPr/>
              <p:nvPr userDrawn="1"/>
            </p:nvCxnSpPr>
            <p:spPr>
              <a:xfrm>
                <a:off x="336813" y="3285674"/>
                <a:ext cx="3047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524969"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spect conținut plic">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imagine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ro-RO" noProof="0" dirty="0"/>
              <a:t>ANEXĂ</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nvGrpSpPr>
          <p:cNvPr id="4" name="Grup 3">
            <a:extLst>
              <a:ext uri="{FF2B5EF4-FFF2-40B4-BE49-F238E27FC236}">
                <a16:creationId xmlns:a16="http://schemas.microsoft.com/office/drawing/2014/main" id="{908B302A-0F76-466E-9FCE-DCEECCBCF6C9}"/>
              </a:ext>
            </a:extLst>
          </p:cNvPr>
          <p:cNvGrpSpPr/>
          <p:nvPr userDrawn="1"/>
        </p:nvGrpSpPr>
        <p:grpSpPr>
          <a:xfrm>
            <a:off x="5367320" y="1509426"/>
            <a:ext cx="1403327" cy="100800"/>
            <a:chOff x="5345460" y="1509426"/>
            <a:chExt cx="1403327" cy="100800"/>
          </a:xfrm>
        </p:grpSpPr>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5345460" y="1509426"/>
              <a:ext cx="1395946" cy="100800"/>
              <a:chOff x="2124376" y="3240138"/>
              <a:chExt cx="910184"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2124376" y="3290538"/>
                <a:ext cx="85938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96883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6647986"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spect conținut mărturi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ro-RO" noProof="0" dirty="0"/>
              <a:t>MĂRTURII</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9396169" y="1375202"/>
            <a:ext cx="2795833" cy="100800"/>
            <a:chOff x="675502" y="3240138"/>
            <a:chExt cx="174562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75502" y="3290538"/>
              <a:ext cx="171276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35540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0" name="Substituent text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41" name="Substituent text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42" name="Substituent imagine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43" name="Conector drept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ubstituent text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58" name="Substituent text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59" name="Substituent text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0" name="Substituent imagine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1" name="Conector drept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Substituent text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64" name="Substituent text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Titlu client</a:t>
            </a:r>
          </a:p>
        </p:txBody>
      </p:sp>
      <p:sp>
        <p:nvSpPr>
          <p:cNvPr id="65" name="Substituent text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coordonator</a:t>
            </a:r>
            <a:br>
              <a:rPr lang="ro-RO" noProof="0" dirty="0"/>
            </a:br>
            <a:r>
              <a:rPr lang="ro-RO" noProof="0" dirty="0"/>
              <a:t>text</a:t>
            </a:r>
          </a:p>
        </p:txBody>
      </p:sp>
      <p:sp>
        <p:nvSpPr>
          <p:cNvPr id="66" name="Substituent imagine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cxnSp>
        <p:nvCxnSpPr>
          <p:cNvPr id="67" name="Conector drept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Substituent text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ro-RO" noProof="0"/>
              <a:t>Faceţi clic pentru a edita Master stiluri text</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spect conținut de studiu de caz">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ro-RO" noProof="0" dirty="0"/>
              <a:t>STUDIU DE CAZ</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319328"/>
            <a:ext cx="3877785" cy="100800"/>
            <a:chOff x="-1228304" y="3240138"/>
            <a:chExt cx="3877785" cy="100800"/>
          </a:xfrm>
        </p:grpSpPr>
        <p:cxnSp>
          <p:nvCxnSpPr>
            <p:cNvPr id="13" name="Conector drept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79764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4868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Substituent text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spect telefon mobil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ro-RO" noProof="0" dirty="0"/>
              <a:t>FACEȚI CLIC PENTRU A EDITA TITLUL</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3" name="Substituent text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 name="Dreptunghi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1" name="Substituent imagine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
        <p:nvSpPr>
          <p:cNvPr id="22" name="Substituent imagine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Dreptunghi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1" name="Substituent text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22" name="Substituent text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3" name="Substituent text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4" name="Substituent imagin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5" name="Substituent imagin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6" name="Substituent text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27" name="Substituent text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28" name="Substituent imagin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ro-RO" noProof="0"/>
              <a:t>Faceți clic pe pictogramă pentru a adăuga o imagine</a:t>
            </a:r>
            <a:endParaRPr lang="ro-RO" noProof="0" dirty="0"/>
          </a:p>
        </p:txBody>
      </p:sp>
      <p:sp>
        <p:nvSpPr>
          <p:cNvPr id="29" name="Substituent text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0" name="Substituent text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Tahoma" panose="020B0604030504040204" pitchFamily="34" charset="0"/>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dirty="0"/>
              <a:t>Stiluri text coordonator</a:t>
            </a:r>
            <a:br>
              <a:rPr lang="ro-RO" noProof="0" dirty="0"/>
            </a:br>
            <a:r>
              <a:rPr lang="ro-RO" noProof="0" dirty="0"/>
              <a:t> </a:t>
            </a:r>
          </a:p>
        </p:txBody>
      </p:sp>
      <p:sp>
        <p:nvSpPr>
          <p:cNvPr id="32" name="Substituent text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3" name="Substituent text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ro-RO" noProof="0"/>
              <a:t>Faceţi clic pentru a edita Master stiluri text</a:t>
            </a:r>
          </a:p>
        </p:txBody>
      </p:sp>
      <p:sp>
        <p:nvSpPr>
          <p:cNvPr id="34" name="Substituent text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lvl="0" rtl="0"/>
            <a:r>
              <a:rPr lang="ro-RO" noProof="0" dirty="0"/>
              <a:t>1</a:t>
            </a:r>
          </a:p>
        </p:txBody>
      </p:sp>
      <p:sp>
        <p:nvSpPr>
          <p:cNvPr id="36" name="Substituent text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37" name="Substituent text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Tahoma" panose="020B0604030504040204" pitchFamily="34" charset="0"/>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ro-RO" noProof="0" dirty="0"/>
              <a:t>1</a:t>
            </a:r>
          </a:p>
        </p:txBody>
      </p:sp>
      <p:sp>
        <p:nvSpPr>
          <p:cNvPr id="40" name="Substituent text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38" name="Titlu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Tahoma" panose="020B0604030504040204" pitchFamily="34" charset="0"/>
                <a:ea typeface="+mj-ea"/>
                <a:cs typeface="+mj-cs"/>
              </a:defRPr>
            </a:lvl1pPr>
          </a:lstStyle>
          <a:p>
            <a:pPr rtl="0"/>
            <a:r>
              <a:rPr lang="ro-RO" noProof="0" dirty="0"/>
              <a:t>CUM SĂ UTILIZAȚI ACEST ȘABLON</a:t>
            </a:r>
          </a:p>
        </p:txBody>
      </p:sp>
      <p:sp>
        <p:nvSpPr>
          <p:cNvPr id="41" name="Substituent imagine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grpSp>
        <p:nvGrpSpPr>
          <p:cNvPr id="31" name="Gr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ector drept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zitiv titlu">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2" name="Titlu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ro-RO" noProof="0" dirty="0"/>
              <a:t>FACEȚI CLIC PENTRU A EDITA STILUL DE TITLU COORDONATOR</a:t>
            </a:r>
          </a:p>
        </p:txBody>
      </p:sp>
      <p:sp>
        <p:nvSpPr>
          <p:cNvPr id="4" name="Substituent dată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7" name="Dreptunghi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3" name="Subtitlu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grpSp>
        <p:nvGrpSpPr>
          <p:cNvPr id="15" name="Gr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6" name="Gr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tet secțiu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 name="Titlu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ro-RO" noProof="0" dirty="0"/>
              <a:t>PREZENTARE</a:t>
            </a:r>
            <a:br>
              <a:rPr lang="ro-RO" noProof="0" dirty="0"/>
            </a:br>
            <a:r>
              <a:rPr lang="ro-RO" noProof="0" dirty="0"/>
              <a:t>TITLU</a:t>
            </a:r>
          </a:p>
        </p:txBody>
      </p:sp>
      <p:sp>
        <p:nvSpPr>
          <p:cNvPr id="4" name="Substituent dată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grpSp>
        <p:nvGrpSpPr>
          <p:cNvPr id="9" name="Gr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1" name="Conector drept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grpSp>
        <p:nvGrpSpPr>
          <p:cNvPr id="13" name="Gr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5" name="Conector drept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grpSp>
      <p:sp>
        <p:nvSpPr>
          <p:cNvPr id="17" name="Subtitlu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o-RO" noProof="0"/>
              <a:t>Faceți clic pentru a edita stilul de subtitlu coordonator</a:t>
            </a:r>
            <a:endParaRPr lang="ro-RO"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u și conținut cu imagine">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3251227" cy="100800"/>
            <a:chOff x="0" y="3240138"/>
            <a:chExt cx="325122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320809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15042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Substituent imagine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u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6" name="Substituent conținut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ă tipuri de conținut">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conținut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8" name="Substituent conținut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ție">
    <p:spTree>
      <p:nvGrpSpPr>
        <p:cNvPr id="1" name=""/>
        <p:cNvGrpSpPr/>
        <p:nvPr/>
      </p:nvGrpSpPr>
      <p:grpSpPr>
        <a:xfrm>
          <a:off x="0" y="0"/>
          <a:ext cx="0" cy="0"/>
          <a:chOff x="0" y="0"/>
          <a:chExt cx="0" cy="0"/>
        </a:xfrm>
      </p:grpSpPr>
      <p:sp>
        <p:nvSpPr>
          <p:cNvPr id="11" name="Dreptunghi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7" name="Substituent text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8" name="Substituent conținut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
        <p:nvSpPr>
          <p:cNvPr id="9" name="Substituent text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o-RO" noProof="0"/>
              <a:t>Faceţi clic pentru a edita Master stiluri text</a:t>
            </a:r>
          </a:p>
        </p:txBody>
      </p:sp>
      <p:sp>
        <p:nvSpPr>
          <p:cNvPr id="10" name="Substituent conținut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ținut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0" name="Substituent conținut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ro-RO" noProof="0"/>
              <a:t>Faceţi clic pentru a edita Master stiluri text</a:t>
            </a:r>
          </a:p>
          <a:p>
            <a:pPr lvl="1" rtl="0"/>
            <a:r>
              <a:rPr lang="ro-RO" noProof="0"/>
              <a:t>al doilea nivel</a:t>
            </a:r>
          </a:p>
          <a:p>
            <a:pPr lvl="2" rtl="0"/>
            <a:r>
              <a:rPr lang="ro-RO" noProof="0"/>
              <a:t>al treilea nivel</a:t>
            </a:r>
          </a:p>
          <a:p>
            <a:pPr lvl="3" rtl="0"/>
            <a:r>
              <a:rPr lang="ro-RO" noProof="0"/>
              <a:t>al patrulea nivel</a:t>
            </a:r>
          </a:p>
          <a:p>
            <a:pPr lvl="4" rtl="0"/>
            <a:r>
              <a:rPr lang="ro-RO" noProof="0"/>
              <a:t>al cincilea nivel</a:t>
            </a:r>
            <a:endParaRPr lang="ro-RO"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ine cu legendă">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
        <p:nvSpPr>
          <p:cNvPr id="8" name="Titlu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ro-RO" noProof="0"/>
              <a:t>Faceți clic pentru a edita stilul de titlu coordonator</a:t>
            </a:r>
            <a:endParaRPr lang="ro-RO" noProof="0" dirty="0"/>
          </a:p>
        </p:txBody>
      </p:sp>
      <p:sp>
        <p:nvSpPr>
          <p:cNvPr id="9" name="Substituent text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o-RO" noProof="0"/>
              <a:t>Faceţi clic pentru a edita Master stiluri text</a:t>
            </a:r>
          </a:p>
        </p:txBody>
      </p:sp>
      <p:sp>
        <p:nvSpPr>
          <p:cNvPr id="11" name="Substituent imagine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ar titlu">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ro-RO" noProof="0"/>
              <a:t>Faceți clic pentru a edita stilul de titlu coordonator</a:t>
            </a:r>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completat">
    <p:spTree>
      <p:nvGrpSpPr>
        <p:cNvPr id="1" name=""/>
        <p:cNvGrpSpPr/>
        <p:nvPr/>
      </p:nvGrpSpPr>
      <p:grpSpPr>
        <a:xfrm>
          <a:off x="0" y="0"/>
          <a:ext cx="0" cy="0"/>
          <a:chOff x="0" y="0"/>
          <a:chExt cx="0" cy="0"/>
        </a:xfrm>
      </p:grpSpPr>
      <p:sp>
        <p:nvSpPr>
          <p:cNvPr id="6" name="Dreptunghi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3" name="Substituent dată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ro-RO" noProof="0" dirty="0"/>
              <a:t>DD.MM.20XX</a:t>
            </a:r>
          </a:p>
        </p:txBody>
      </p:sp>
      <p:sp>
        <p:nvSpPr>
          <p:cNvPr id="4" name="Substituent subsol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ro-RO" noProof="0" dirty="0"/>
              <a:t>ADĂUGAREA UNUI SUBSOL</a:t>
            </a:r>
          </a:p>
        </p:txBody>
      </p:sp>
      <p:sp>
        <p:nvSpPr>
          <p:cNvPr id="5" name="Substituent număr diapozitiv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ro-RO" noProof="0" smtClean="0"/>
              <a:pPr rtl="0"/>
              <a:t>‹#›</a:t>
            </a:fld>
            <a:endParaRPr lang="ro-RO"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pect titlu, imagine și conținut">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ector drept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imagine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spect titlu și conținut ver 2">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ro-RO" noProof="0" dirty="0"/>
              <a:t>FACEȚI CLIC PENTRU A EDITA</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3122284"/>
            <a:ext cx="2555857" cy="100800"/>
            <a:chOff x="0" y="3240138"/>
            <a:chExt cx="2555857"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49218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55057"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Substituent text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3" name="Substituent imagine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pect de conținut pictograme">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ro-RO" noProof="0" dirty="0"/>
              <a:t>FACEȚI CLIC PENTRU A EDITA</a:t>
            </a:r>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4" name="Substituent imagine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3" name="Substituent text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4" name="Substituent imagine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5" name="Substituent text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6" name="Substituent text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27" name="Substituent imagine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28" name="Substituent text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
        <p:nvSpPr>
          <p:cNvPr id="29" name="Substituent text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0" name="Substituent imagine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ro-RO" noProof="0"/>
              <a:t>Faceți clic pe pictogramă pentru a adăuga o imagine</a:t>
            </a:r>
            <a:endParaRPr lang="ro-RO" noProof="0" dirty="0"/>
          </a:p>
        </p:txBody>
      </p:sp>
      <p:sp>
        <p:nvSpPr>
          <p:cNvPr id="31" name="Substituent text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Editare stiluri de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pect monitor și conținut">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Dreptunghi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5" name="Grup 14">
            <a:extLst>
              <a:ext uri="{FF2B5EF4-FFF2-40B4-BE49-F238E27FC236}">
                <a16:creationId xmlns:a16="http://schemas.microsoft.com/office/drawing/2014/main" id="{B7317392-EF87-4050-8BBE-32F74B0CF15A}"/>
              </a:ext>
            </a:extLst>
          </p:cNvPr>
          <p:cNvGrpSpPr/>
          <p:nvPr userDrawn="1"/>
        </p:nvGrpSpPr>
        <p:grpSpPr>
          <a:xfrm>
            <a:off x="0" y="2993948"/>
            <a:ext cx="2313811" cy="100800"/>
            <a:chOff x="0" y="3240138"/>
            <a:chExt cx="2313811"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0" y="3290538"/>
              <a:ext cx="227703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21301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6" name="Substituent text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stituent imagine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ro-RO" noProof="0"/>
              <a:t>Faceți clic pe pictogramă pentru a adăuga o imagine</a:t>
            </a:r>
            <a:endParaRPr lang="ro-RO"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pect de conținut titlu și subtitlu">
    <p:spTree>
      <p:nvGrpSpPr>
        <p:cNvPr id="1" name=""/>
        <p:cNvGrpSpPr/>
        <p:nvPr/>
      </p:nvGrpSpPr>
      <p:grpSpPr>
        <a:xfrm>
          <a:off x="0" y="0"/>
          <a:ext cx="0" cy="0"/>
          <a:chOff x="0" y="0"/>
          <a:chExt cx="0" cy="0"/>
        </a:xfrm>
      </p:grpSpPr>
      <p:sp>
        <p:nvSpPr>
          <p:cNvPr id="22" name="Substituent imagine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ro-RO" noProof="0"/>
              <a:t>Faceți clic pe pictogramă pentru a adăuga o imagine</a:t>
            </a:r>
            <a:endParaRPr lang="ro-RO" noProof="0" dirty="0"/>
          </a:p>
        </p:txBody>
      </p:sp>
      <p:sp>
        <p:nvSpPr>
          <p:cNvPr id="7" name="Dreptunghi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2" name="Titlu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ro-RO" noProof="0" dirty="0"/>
              <a:t>FACEȚI CLIC PENTRU A EDITA</a:t>
            </a:r>
          </a:p>
        </p:txBody>
      </p:sp>
      <p:sp>
        <p:nvSpPr>
          <p:cNvPr id="3" name="Substituent text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4" name="Substituent dată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ro-RO" noProof="0" dirty="0"/>
              <a:t>DD.MM.20XX</a:t>
            </a:r>
          </a:p>
        </p:txBody>
      </p:sp>
      <p:sp>
        <p:nvSpPr>
          <p:cNvPr id="5" name="Substituent subsol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ro-RO" noProof="0" dirty="0"/>
              <a:t>ADĂUGAREA UNUI SUBSOL</a:t>
            </a:r>
          </a:p>
        </p:txBody>
      </p:sp>
      <p:sp>
        <p:nvSpPr>
          <p:cNvPr id="6" name="Substituent număr diapozitiv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11" name="Substituent imagine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8" name="Conector drept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20" name="Conector drept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up 8">
            <a:extLst>
              <a:ext uri="{FF2B5EF4-FFF2-40B4-BE49-F238E27FC236}">
                <a16:creationId xmlns:a16="http://schemas.microsoft.com/office/drawing/2014/main" id="{78842051-6173-4CC2-8C4A-8AE31FE7BA54}"/>
              </a:ext>
            </a:extLst>
          </p:cNvPr>
          <p:cNvGrpSpPr/>
          <p:nvPr userDrawn="1"/>
        </p:nvGrpSpPr>
        <p:grpSpPr>
          <a:xfrm>
            <a:off x="4886226" y="1373283"/>
            <a:ext cx="2423908" cy="100800"/>
            <a:chOff x="2929238" y="1373283"/>
            <a:chExt cx="2423908" cy="100800"/>
          </a:xfrm>
        </p:grpSpPr>
        <p:grpSp>
          <p:nvGrpSpPr>
            <p:cNvPr id="15" name="Grup 14">
              <a:extLst>
                <a:ext uri="{FF2B5EF4-FFF2-40B4-BE49-F238E27FC236}">
                  <a16:creationId xmlns:a16="http://schemas.microsoft.com/office/drawing/2014/main" id="{B7317392-EF87-4050-8BBE-32F74B0CF15A}"/>
                </a:ext>
              </a:extLst>
            </p:cNvPr>
            <p:cNvGrpSpPr/>
            <p:nvPr userDrawn="1"/>
          </p:nvGrpSpPr>
          <p:grpSpPr>
            <a:xfrm>
              <a:off x="2972372" y="1373283"/>
              <a:ext cx="2380774" cy="100800"/>
              <a:chOff x="-177106" y="3237441"/>
              <a:chExt cx="2380774" cy="100800"/>
            </a:xfrm>
          </p:grpSpPr>
          <p:cxnSp>
            <p:nvCxnSpPr>
              <p:cNvPr id="13" name="Conector drept 12">
                <a:extLst>
                  <a:ext uri="{FF2B5EF4-FFF2-40B4-BE49-F238E27FC236}">
                    <a16:creationId xmlns:a16="http://schemas.microsoft.com/office/drawing/2014/main" id="{785A4134-866D-4143-AC1E-8A2FFDB49855}"/>
                  </a:ext>
                </a:extLst>
              </p:cNvPr>
              <p:cNvCxnSpPr/>
              <p:nvPr userDrawn="1"/>
            </p:nvCxnSpPr>
            <p:spPr>
              <a:xfrm>
                <a:off x="-177106" y="3290538"/>
                <a:ext cx="23116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0286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292923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spect trei conținuturi">
    <p:spTree>
      <p:nvGrpSpPr>
        <p:cNvPr id="1" name=""/>
        <p:cNvGrpSpPr/>
        <p:nvPr/>
      </p:nvGrpSpPr>
      <p:grpSpPr>
        <a:xfrm>
          <a:off x="0" y="0"/>
          <a:ext cx="0" cy="0"/>
          <a:chOff x="0" y="0"/>
          <a:chExt cx="0" cy="0"/>
        </a:xfrm>
      </p:grpSpPr>
      <p:sp>
        <p:nvSpPr>
          <p:cNvPr id="15" name="Dreptunghi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ro-RO" noProof="0" dirty="0"/>
          </a:p>
        </p:txBody>
      </p:sp>
      <p:sp>
        <p:nvSpPr>
          <p:cNvPr id="5" name="Substituent dată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ro-RO" noProof="0" dirty="0"/>
              <a:t>DD.MM.20XX</a:t>
            </a:r>
          </a:p>
        </p:txBody>
      </p:sp>
      <p:sp>
        <p:nvSpPr>
          <p:cNvPr id="6" name="Substituent subsol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ro-RO" noProof="0" dirty="0"/>
              <a:t>ADĂUGAREA UNUI SUBSOL</a:t>
            </a:r>
          </a:p>
        </p:txBody>
      </p:sp>
      <p:sp>
        <p:nvSpPr>
          <p:cNvPr id="7" name="Substituent număr diapozitiv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ro-RO" noProof="0" smtClean="0"/>
              <a:t>‹#›</a:t>
            </a:fld>
            <a:endParaRPr lang="ro-RO" noProof="0" dirty="0"/>
          </a:p>
        </p:txBody>
      </p:sp>
      <p:sp>
        <p:nvSpPr>
          <p:cNvPr id="8" name="Titlu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ro-RO" noProof="0"/>
              <a:t>Faceți clic pentru a edita stilul de titlu coordonator</a:t>
            </a:r>
            <a:endParaRPr lang="ro-RO" noProof="0" dirty="0"/>
          </a:p>
        </p:txBody>
      </p:sp>
      <p:sp>
        <p:nvSpPr>
          <p:cNvPr id="9" name="Substituent text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0" name="Substituent imagine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ro-RO" noProof="0"/>
              <a:t>Faceți clic pe pictogramă pentru a adăuga o imagine</a:t>
            </a:r>
            <a:endParaRPr lang="ro-RO" noProof="0" dirty="0"/>
          </a:p>
        </p:txBody>
      </p:sp>
      <p:grpSp>
        <p:nvGrpSpPr>
          <p:cNvPr id="11" name="Grup 10">
            <a:extLst>
              <a:ext uri="{FF2B5EF4-FFF2-40B4-BE49-F238E27FC236}">
                <a16:creationId xmlns:a16="http://schemas.microsoft.com/office/drawing/2014/main" id="{59E4D57E-4989-4939-A31F-637543FAB606}"/>
              </a:ext>
            </a:extLst>
          </p:cNvPr>
          <p:cNvGrpSpPr/>
          <p:nvPr userDrawn="1"/>
        </p:nvGrpSpPr>
        <p:grpSpPr>
          <a:xfrm flipH="1">
            <a:off x="7294605" y="1375202"/>
            <a:ext cx="4897395" cy="100800"/>
            <a:chOff x="304632" y="3240138"/>
            <a:chExt cx="3057763" cy="100800"/>
          </a:xfrm>
        </p:grpSpPr>
        <p:cxnSp>
          <p:nvCxnSpPr>
            <p:cNvPr id="12" name="Conector drept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1404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29667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o-RO" noProof="0" dirty="0"/>
            </a:p>
          </p:txBody>
        </p:sp>
      </p:grpSp>
      <p:sp>
        <p:nvSpPr>
          <p:cNvPr id="14" name="Substituent text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17" name="Conector drept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9" name="Conector drept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sp>
        <p:nvSpPr>
          <p:cNvPr id="22" name="Substituent text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16" name="Substituent text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1</a:t>
            </a:r>
          </a:p>
        </p:txBody>
      </p:sp>
      <p:sp>
        <p:nvSpPr>
          <p:cNvPr id="34" name="Substituent text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5" name="Substituent text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2</a:t>
            </a:r>
          </a:p>
        </p:txBody>
      </p:sp>
      <p:sp>
        <p:nvSpPr>
          <p:cNvPr id="36" name="Substituent text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7" name="Substituent text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sp>
        <p:nvSpPr>
          <p:cNvPr id="38" name="Substituent text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Tahoma" panose="020B0604030504040204" pitchFamily="34" charset="0"/>
              </a:defRPr>
            </a:lvl1pPr>
          </a:lstStyle>
          <a:p>
            <a:pPr lvl="0" rtl="0"/>
            <a:r>
              <a:rPr lang="ro-RO" noProof="0" dirty="0"/>
              <a:t>3</a:t>
            </a:r>
          </a:p>
        </p:txBody>
      </p:sp>
      <p:sp>
        <p:nvSpPr>
          <p:cNvPr id="39" name="Substituent text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o-RO" noProof="0" dirty="0"/>
              <a:t>Editați stilurile de text coordonator</a:t>
            </a:r>
          </a:p>
        </p:txBody>
      </p:sp>
      <p:cxnSp>
        <p:nvCxnSpPr>
          <p:cNvPr id="21" name="Conector drept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drept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ro-RO" noProof="0" dirty="0"/>
              <a:t>Faceți clic pentru a edita stilul de titlu coordonator</a:t>
            </a:r>
          </a:p>
        </p:txBody>
      </p:sp>
      <p:sp>
        <p:nvSpPr>
          <p:cNvPr id="3" name="Substituent text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ro-RO" noProof="0" dirty="0"/>
              <a:t>Editați stilurile de text coordonator</a:t>
            </a:r>
          </a:p>
          <a:p>
            <a:pPr lvl="1" rtl="0"/>
            <a:r>
              <a:rPr lang="ro-RO" noProof="0" dirty="0"/>
              <a:t>Al doilea nivel</a:t>
            </a:r>
          </a:p>
          <a:p>
            <a:pPr lvl="2" rtl="0"/>
            <a:r>
              <a:rPr lang="ro-RO" noProof="0" dirty="0"/>
              <a:t>Al treilea nivel</a:t>
            </a:r>
          </a:p>
          <a:p>
            <a:pPr lvl="3" rtl="0"/>
            <a:r>
              <a:rPr lang="ro-RO" noProof="0" dirty="0"/>
              <a:t>Al patrulea nivel</a:t>
            </a:r>
          </a:p>
          <a:p>
            <a:pPr lvl="4" rtl="0"/>
            <a:r>
              <a:rPr lang="ro-RO" noProof="0" dirty="0"/>
              <a:t>Al cincilea nivel</a:t>
            </a:r>
          </a:p>
        </p:txBody>
      </p:sp>
      <p:sp>
        <p:nvSpPr>
          <p:cNvPr id="4" name="Substituent dată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r>
              <a:rPr lang="ro-RO" noProof="0" dirty="0"/>
              <a:t>DD.MM.20XX</a:t>
            </a:r>
          </a:p>
        </p:txBody>
      </p:sp>
      <p:sp>
        <p:nvSpPr>
          <p:cNvPr id="5" name="Substituent subsol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ro-RO" noProof="0" dirty="0"/>
              <a:t>ADĂUGAREA UNUI SUBSOL</a:t>
            </a:r>
          </a:p>
        </p:txBody>
      </p:sp>
      <p:sp>
        <p:nvSpPr>
          <p:cNvPr id="6" name="Substituent număr diapozitiv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pPr rtl="0"/>
            <a:fld id="{8D581BC7-E183-40DB-AC97-C19EA4EB8894}" type="slidenum">
              <a:rPr lang="ro-RO" noProof="0" smtClean="0"/>
              <a:pPr rtl="0"/>
              <a:t>‹#›</a:t>
            </a:fld>
            <a:endParaRPr lang="ro-RO"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0" name="Conector drept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o-RO" noProof="0" dirty="0"/>
          </a:p>
        </p:txBody>
      </p:sp>
      <p:cxnSp>
        <p:nvCxnSpPr>
          <p:cNvPr id="13" name="Conector drept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www.onlinemetals.com/en/weldability-of-copper-alloys" TargetMode="External"/><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hyperlink" Target="https://fosa-eco.ro/produs/flansa-libera-ol-d-110-pn10-pn16/" TargetMode="External"/><Relationship Id="rId5" Type="http://schemas.openxmlformats.org/officeDocument/2006/relationships/image" Target="../media/image13.jpe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ideo" Target="https://www.youtube.com/embed/s7e4-yc2QZk?start=19&amp;feature=oembed" TargetMode="External"/><Relationship Id="rId5" Type="http://schemas.openxmlformats.org/officeDocument/2006/relationships/image" Target="../media/image16.jpeg"/><Relationship Id="rId4" Type="http://schemas.openxmlformats.org/officeDocument/2006/relationships/hyperlink" Target="https://www.youtube.com/watch?v=s7e4-yc2QZk&amp;t=19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academia.edu/8820976/ORGANE_DE_MA%C5%9EINI_PENTRU_PROFIL_ENERGETIC_TEORIE_15"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cademia.edu/8820976/ORGANE_DE_MA%C5%9EINI_PENTRU_PROFIL_ENERGETIC_TEORIE_15"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0.jpg"/><Relationship Id="rId4" Type="http://schemas.openxmlformats.org/officeDocument/2006/relationships/hyperlink" Target="https://www.academia.edu/8820976/ORGANE_DE_MA%C5%9EINI_PENTRU_PROFIL_ENERGETIC_TEORIE_15"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video" Target="https://www.youtube.com/embed/N_qvk6Wv_6Q?feature=oembed" TargetMode="External"/><Relationship Id="rId5" Type="http://schemas.openxmlformats.org/officeDocument/2006/relationships/hyperlink" Target="https://www.youtube.com/watch?v=N_qvk6Wv_6Q" TargetMode="Externa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video" Target="https://www.youtube.com/embed/85FIL2TaKlM?feature=oembed" TargetMode="External"/><Relationship Id="rId5" Type="http://schemas.openxmlformats.org/officeDocument/2006/relationships/image" Target="../media/image22.jpeg"/><Relationship Id="rId4" Type="http://schemas.openxmlformats.org/officeDocument/2006/relationships/hyperlink" Target="https://www.youtube.com/watch?v=85FIL2TaKlM"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video" Target="https://www.youtube.com/embed/6302emekv2Y?feature=oembed" TargetMode="External"/><Relationship Id="rId5" Type="http://schemas.openxmlformats.org/officeDocument/2006/relationships/image" Target="../media/image23.jpeg"/><Relationship Id="rId4" Type="http://schemas.openxmlformats.org/officeDocument/2006/relationships/hyperlink" Target="https://www.youtube.com/watch?v=6302emekv2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video" Target="https://www.youtube.com/embed/KXOXsX8bueo?start=26&amp;feature=oembed" TargetMode="External"/><Relationship Id="rId5" Type="http://schemas.openxmlformats.org/officeDocument/2006/relationships/hyperlink" Target="https://www.youtube.com/watch?v=KXOXsX8bueo&amp;t=26s" TargetMode="Externa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slideLayout" Target="../slideLayouts/slideLayout12.xml"/><Relationship Id="rId7" Type="http://schemas.openxmlformats.org/officeDocument/2006/relationships/hyperlink" Target="https://www.youtube.com/watch?v=4uVRez5TpAs" TargetMode="External"/><Relationship Id="rId2" Type="http://schemas.openxmlformats.org/officeDocument/2006/relationships/video" Target="https://www.youtube.com/embed/IHWRFy6T4wo?feature=oembed" TargetMode="External"/><Relationship Id="rId1" Type="http://schemas.openxmlformats.org/officeDocument/2006/relationships/video" Target="https://www.youtube.com/embed/4uVRez5TpAs?feature=oembed" TargetMode="External"/><Relationship Id="rId6" Type="http://schemas.openxmlformats.org/officeDocument/2006/relationships/image" Target="../media/image25.jpeg"/><Relationship Id="rId5" Type="http://schemas.openxmlformats.org/officeDocument/2006/relationships/hyperlink" Target="https://www.victaulic.com/systems/installation-ready-technology/" TargetMode="External"/><Relationship Id="rId4" Type="http://schemas.openxmlformats.org/officeDocument/2006/relationships/notesSlide" Target="../notesSlides/notesSlide23.xml"/><Relationship Id="rId9" Type="http://schemas.openxmlformats.org/officeDocument/2006/relationships/hyperlink" Target="https://www.youtube.com/watch?v=IHWRFy6T4wo"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24.xml"/><Relationship Id="rId7" Type="http://schemas.openxmlformats.org/officeDocument/2006/relationships/hyperlink" Target="https://www.youtube.com/watch?v=6Ujc_dOkKp4&amp;t=6s" TargetMode="External"/><Relationship Id="rId2" Type="http://schemas.openxmlformats.org/officeDocument/2006/relationships/slideLayout" Target="../slideLayouts/slideLayout5.xml"/><Relationship Id="rId1" Type="http://schemas.openxmlformats.org/officeDocument/2006/relationships/video" Target="https://www.youtube.com/embed/6Ujc_dOkKp4?start=6&amp;feature=oembed" TargetMode="External"/><Relationship Id="rId6" Type="http://schemas.openxmlformats.org/officeDocument/2006/relationships/image" Target="../media/image28.jpeg"/><Relationship Id="rId5" Type="http://schemas.openxmlformats.org/officeDocument/2006/relationships/hyperlink" Target="https://www.ridgid.eu/ro/ro/dispozitive-de-taiere-teava-cu-patru-cutite-disc" TargetMode="External"/><Relationship Id="rId10" Type="http://schemas.openxmlformats.org/officeDocument/2006/relationships/hyperlink" Target="https://www.ridgid.eu/ro/ro/dispozitiv-pentru-taiere-conducte-de-ape-reziduale" TargetMode="External"/><Relationship Id="rId4" Type="http://schemas.openxmlformats.org/officeDocument/2006/relationships/image" Target="../media/image27.jpe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hyperlink" Target="http://www.ridgid.eu/" TargetMode="External"/><Relationship Id="rId13" Type="http://schemas.openxmlformats.org/officeDocument/2006/relationships/hyperlink" Target="http://www.youtube.com/" TargetMode="External"/><Relationship Id="rId3" Type="http://schemas.openxmlformats.org/officeDocument/2006/relationships/hyperlink" Target="http://www.academia.edu/" TargetMode="External"/><Relationship Id="rId7" Type="http://schemas.openxmlformats.org/officeDocument/2006/relationships/hyperlink" Target="http://www.onlinemetals.com/" TargetMode="External"/><Relationship Id="rId12" Type="http://schemas.openxmlformats.org/officeDocument/2006/relationships/hyperlink" Target="http://www.victaulic.com/"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www.fosa-eco.ro/" TargetMode="External"/><Relationship Id="rId11" Type="http://schemas.openxmlformats.org/officeDocument/2006/relationships/hyperlink" Target="http://www.valtherm.ro/" TargetMode="External"/><Relationship Id="rId5" Type="http://schemas.openxmlformats.org/officeDocument/2006/relationships/hyperlink" Target="http://www.arca-caldaie.ro/" TargetMode="External"/><Relationship Id="rId10" Type="http://schemas.openxmlformats.org/officeDocument/2006/relationships/hyperlink" Target="http://www.shop-einstal.ro/" TargetMode="External"/><Relationship Id="rId4" Type="http://schemas.openxmlformats.org/officeDocument/2006/relationships/hyperlink" Target="http://www.ahi-carrier.ro/" TargetMode="External"/><Relationship Id="rId9" Type="http://schemas.openxmlformats.org/officeDocument/2006/relationships/hyperlink" Target="http://www.romstal.ro/" TargetMode="External"/><Relationship Id="rId1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valtherm.ro/schimbator-de-caldura-secundar-19-placi-centrale-conventionale-condensare-p-23-34-kw-an-fabr-2007-prezent-p434"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hyperlink" Target="https://www.romstal.ro/arbore-cu-rotor-dab-pumps-pentru-pompa-jet-dp-151-m.html" TargetMode="External"/><Relationship Id="rId5" Type="http://schemas.openxmlformats.org/officeDocument/2006/relationships/image" Target="../media/image9.jpe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hi-carrier.ro/produs/39hq-airovision-air-handling-unit-ro/" TargetMode="External"/><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hyperlink" Target="https://www.arca-caldaie.ro/produse-1/centrala-termica-arca-pixel-mx-35-35-pn-condensare.html" TargetMode="External"/><Relationship Id="rId5" Type="http://schemas.openxmlformats.org/officeDocument/2006/relationships/image" Target="../media/image11.jpeg"/><Relationship Id="rId4" Type="http://schemas.openxmlformats.org/officeDocument/2006/relationships/hyperlink" Target="https://www.shop-einstal.ro/pompe-si-hidrofoare/grupuri-de-pompare-ape-curate/grup-pompare-electronic-cu-alternanta-2-x-mci-10-5t-41689301060.html#group=group&amp;photo=id-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u 3">
            <a:extLst>
              <a:ext uri="{FF2B5EF4-FFF2-40B4-BE49-F238E27FC236}">
                <a16:creationId xmlns:a16="http://schemas.microsoft.com/office/drawing/2014/main" id="{54F6FF42-70E3-4A7F-B5D8-2928FCB71A74}"/>
              </a:ext>
            </a:extLst>
          </p:cNvPr>
          <p:cNvSpPr>
            <a:spLocks noGrp="1"/>
          </p:cNvSpPr>
          <p:nvPr>
            <p:ph type="ctrTitle"/>
          </p:nvPr>
        </p:nvSpPr>
        <p:spPr>
          <a:xfrm>
            <a:off x="7776" y="2698113"/>
            <a:ext cx="12176448" cy="1340509"/>
          </a:xfrm>
        </p:spPr>
        <p:txBody>
          <a:bodyPr rtlCol="0">
            <a:normAutofit/>
          </a:bodyPr>
          <a:lstStyle/>
          <a:p>
            <a:r>
              <a:rPr lang="en-GB" sz="4400" dirty="0">
                <a:ea typeface="Tahoma" panose="020B0604030504040204" pitchFamily="34" charset="0"/>
                <a:cs typeface="Tahoma" panose="020B0604030504040204" pitchFamily="34" charset="0"/>
              </a:rPr>
              <a:t>ORGANE DE MA</a:t>
            </a:r>
            <a:r>
              <a:rPr lang="ro-RO" sz="4400" dirty="0">
                <a:ea typeface="Tahoma" panose="020B0604030504040204" pitchFamily="34" charset="0"/>
                <a:cs typeface="Tahoma" panose="020B0604030504040204" pitchFamily="34" charset="0"/>
              </a:rPr>
              <a:t>ȘINI ȘI TEHNOLOGIE MECANICĂ PENTRU INSTALAȚII</a:t>
            </a:r>
          </a:p>
        </p:txBody>
      </p:sp>
      <p:sp>
        <p:nvSpPr>
          <p:cNvPr id="5" name="Subtitlu 4">
            <a:extLst>
              <a:ext uri="{FF2B5EF4-FFF2-40B4-BE49-F238E27FC236}">
                <a16:creationId xmlns:a16="http://schemas.microsoft.com/office/drawing/2014/main" id="{F40A11AA-C85D-4AF4-92B2-0F4E36F4EC91}"/>
              </a:ext>
            </a:extLst>
          </p:cNvPr>
          <p:cNvSpPr>
            <a:spLocks noGrp="1"/>
          </p:cNvSpPr>
          <p:nvPr>
            <p:ph type="subTitle" idx="1"/>
          </p:nvPr>
        </p:nvSpPr>
        <p:spPr/>
        <p:txBody>
          <a:bodyPr rtlCol="0">
            <a:normAutofit/>
          </a:bodyPr>
          <a:lstStyle/>
          <a:p>
            <a:r>
              <a:rPr lang="ro-RO" dirty="0">
                <a:latin typeface="Calibri" panose="020F0502020204030204" pitchFamily="34" charset="0"/>
                <a:ea typeface="Calibri" panose="020F0502020204030204" pitchFamily="34" charset="0"/>
                <a:cs typeface="Calibri" panose="020F0502020204030204" pitchFamily="34" charset="0"/>
              </a:rPr>
              <a:t>Ș. l. dr. ing. </a:t>
            </a:r>
            <a:r>
              <a:rPr lang="en-US" dirty="0">
                <a:latin typeface="Calibri" panose="020F0502020204030204" pitchFamily="34" charset="0"/>
                <a:ea typeface="Calibri" panose="020F0502020204030204" pitchFamily="34" charset="0"/>
                <a:cs typeface="Calibri" panose="020F0502020204030204" pitchFamily="34" charset="0"/>
              </a:rPr>
              <a:t>Constantin CILIBIU</a:t>
            </a:r>
            <a:endParaRPr lang="ro-R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0406C22-D0C4-4D8E-86F7-1A902F1CA7AB}"/>
              </a:ext>
            </a:extLst>
          </p:cNvPr>
          <p:cNvSpPr>
            <a:spLocks noGrp="1"/>
          </p:cNvSpPr>
          <p:nvPr>
            <p:ph type="title"/>
          </p:nvPr>
        </p:nvSpPr>
        <p:spPr>
          <a:xfrm>
            <a:off x="321443" y="2196705"/>
            <a:ext cx="3097515" cy="804338"/>
          </a:xfrm>
        </p:spPr>
        <p:txBody>
          <a:bodyPr rtlCol="0">
            <a:normAutofit/>
          </a:bodyPr>
          <a:lstStyle/>
          <a:p>
            <a:pPr rtl="0"/>
            <a:r>
              <a:rPr lang="ro-RO" sz="3000" dirty="0"/>
              <a:t>ASAMBLĂRI </a:t>
            </a:r>
            <a:r>
              <a:rPr lang="en-US" sz="3200" dirty="0">
                <a:ea typeface="Calibri" panose="020F0502020204030204" pitchFamily="34" charset="0"/>
                <a:cs typeface="Calibri" panose="020F0502020204030204" pitchFamily="34" charset="0"/>
              </a:rPr>
              <a:t>[</a:t>
            </a:r>
            <a:r>
              <a:rPr lang="ro-RO" sz="3200" dirty="0">
                <a:ea typeface="Calibri" panose="020F0502020204030204" pitchFamily="34" charset="0"/>
                <a:cs typeface="Calibri" panose="020F0502020204030204" pitchFamily="34" charset="0"/>
              </a:rPr>
              <a:t>1</a:t>
            </a:r>
            <a:r>
              <a:rPr lang="en-US" sz="3200" dirty="0">
                <a:ea typeface="Calibri" panose="020F0502020204030204" pitchFamily="34" charset="0"/>
                <a:cs typeface="Calibri" panose="020F0502020204030204" pitchFamily="34" charset="0"/>
              </a:rPr>
              <a:t>]</a:t>
            </a:r>
            <a:r>
              <a:rPr lang="ro-RO" sz="3000" dirty="0"/>
              <a:t> </a:t>
            </a:r>
          </a:p>
        </p:txBody>
      </p:sp>
      <p:sp>
        <p:nvSpPr>
          <p:cNvPr id="7" name="Substituent text 6">
            <a:extLst>
              <a:ext uri="{FF2B5EF4-FFF2-40B4-BE49-F238E27FC236}">
                <a16:creationId xmlns:a16="http://schemas.microsoft.com/office/drawing/2014/main" id="{1EBE5B37-5B62-411B-BD45-E04DD958A3F9}"/>
              </a:ext>
            </a:extLst>
          </p:cNvPr>
          <p:cNvSpPr>
            <a:spLocks noGrp="1"/>
          </p:cNvSpPr>
          <p:nvPr>
            <p:ph type="body" idx="14"/>
          </p:nvPr>
        </p:nvSpPr>
        <p:spPr>
          <a:xfrm>
            <a:off x="321443" y="3335263"/>
            <a:ext cx="5418957" cy="2210173"/>
          </a:xfrm>
        </p:spPr>
        <p:txBody>
          <a:bodyPr rtlCol="0">
            <a:noAutofit/>
          </a:bodyPr>
          <a:lstStyle/>
          <a:p>
            <a:pPr algn="just"/>
            <a:r>
              <a:rPr lang="ro-RO" sz="1800" b="0" i="0" u="none" strike="noStrike" baseline="0" dirty="0"/>
              <a:t>Asamblările se folosesc pentru legarea ansamblelor și subansamblelor mașinilor și utilajelor, pentru legarea elementelor componente ale ansamblelor si subansamblelor, a pieselor componente ale organelor de mașini compuse sau ale construcțiilor metalice.</a:t>
            </a:r>
          </a:p>
          <a:p>
            <a:pPr algn="just"/>
            <a:endParaRPr lang="ro-RO" sz="1800" b="0" i="0" u="none" strike="noStrike" baseline="0" dirty="0"/>
          </a:p>
          <a:p>
            <a:pPr algn="just"/>
            <a:r>
              <a:rPr lang="ro-RO" sz="1800" b="0" i="0" u="none" strike="noStrike" baseline="0" dirty="0"/>
              <a:t>Asamblările folosite în instalații se clasifică în asamblări nedemontabile (îmbinări) și asamblări demontabile.</a:t>
            </a:r>
            <a:endParaRPr lang="ro-RO" sz="1800" dirty="0"/>
          </a:p>
        </p:txBody>
      </p:sp>
      <p:sp>
        <p:nvSpPr>
          <p:cNvPr id="5" name="Substituent număr diapozitiv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fld id="{8D581BC7-E183-40DB-AC97-C19EA4EB8894}" type="slidenum">
              <a:rPr lang="ro-RO" smtClean="0"/>
              <a:pPr rtl="0"/>
              <a:t>10</a:t>
            </a:fld>
            <a:endParaRPr lang="ro-RO" dirty="0"/>
          </a:p>
        </p:txBody>
      </p:sp>
      <p:sp>
        <p:nvSpPr>
          <p:cNvPr id="4" name="Substituent subsol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pPr rtl="0"/>
            <a:r>
              <a:rPr lang="ro-RO" dirty="0"/>
              <a:t>Asamblări</a:t>
            </a:r>
          </a:p>
        </p:txBody>
      </p:sp>
      <p:sp>
        <p:nvSpPr>
          <p:cNvPr id="3" name="Substituent dată 2">
            <a:extLst>
              <a:ext uri="{FF2B5EF4-FFF2-40B4-BE49-F238E27FC236}">
                <a16:creationId xmlns:a16="http://schemas.microsoft.com/office/drawing/2014/main" id="{41F813B4-2C3F-45B0-A38D-A3FE79E6D71B}"/>
              </a:ext>
            </a:extLst>
          </p:cNvPr>
          <p:cNvSpPr>
            <a:spLocks noGrp="1"/>
          </p:cNvSpPr>
          <p:nvPr>
            <p:ph type="dt" sz="half" idx="10"/>
          </p:nvPr>
        </p:nvSpPr>
        <p:spPr>
          <a:xfrm>
            <a:off x="10026996" y="5878720"/>
            <a:ext cx="1336964" cy="298800"/>
          </a:xfrm>
        </p:spPr>
        <p:txBody>
          <a:bodyPr rtlCol="0"/>
          <a:lstStyle/>
          <a:p>
            <a:pPr rtl="0"/>
            <a:r>
              <a:rPr lang="ro-RO" dirty="0"/>
              <a:t>01.10.2025</a:t>
            </a:r>
          </a:p>
        </p:txBody>
      </p:sp>
      <p:sp>
        <p:nvSpPr>
          <p:cNvPr id="13" name="CasetăText 12">
            <a:extLst>
              <a:ext uri="{FF2B5EF4-FFF2-40B4-BE49-F238E27FC236}">
                <a16:creationId xmlns:a16="http://schemas.microsoft.com/office/drawing/2014/main" id="{DF72E318-9E25-9E84-C1A1-5A01DD4810D4}"/>
              </a:ext>
            </a:extLst>
          </p:cNvPr>
          <p:cNvSpPr txBox="1"/>
          <p:nvPr/>
        </p:nvSpPr>
        <p:spPr>
          <a:xfrm>
            <a:off x="5960109" y="3165798"/>
            <a:ext cx="6099462" cy="2585323"/>
          </a:xfrm>
          <a:prstGeom prst="rect">
            <a:avLst/>
          </a:prstGeom>
          <a:noFill/>
        </p:spPr>
        <p:txBody>
          <a:bodyPr wrap="square">
            <a:spAutoFit/>
          </a:bodyPr>
          <a:lstStyle/>
          <a:p>
            <a:pPr algn="just"/>
            <a:r>
              <a:rPr lang="ro-RO" sz="1800" b="1" i="0" u="sng" strike="noStrike" baseline="0" dirty="0"/>
              <a:t>Îmbinările</a:t>
            </a:r>
            <a:r>
              <a:rPr lang="ro-RO" sz="1800" b="0" i="0" u="none" strike="noStrike" baseline="0" dirty="0"/>
              <a:t> nu permit demontarea decât prin distrugerea parțială sau totala a pieselor componente si pot fi obținute prin intermediul mijloacelor mecanice (îmbinări nituite), prin folosirea forțelor de coeziune sau a celor de aderenta fizico-chimica (îmbinări sudate sau prin lipire). </a:t>
            </a:r>
          </a:p>
          <a:p>
            <a:pPr algn="just"/>
            <a:r>
              <a:rPr lang="ro-RO" sz="1800" b="0" i="0" u="none" strike="noStrike" baseline="0" dirty="0"/>
              <a:t>Îmbinările sunt, în general, mai ieftine comparativ cu asamblările demontabile si se folosesc, de regula, din considerente tehnologice </a:t>
            </a:r>
            <a:r>
              <a:rPr lang="it-IT" sz="1800" b="0" i="0" u="none" strike="noStrike" baseline="0" dirty="0"/>
              <a:t>(posibilitatea, rationalitatea si economicitatea executiei).</a:t>
            </a:r>
            <a:endParaRPr lang="ro-RO" dirty="0"/>
          </a:p>
        </p:txBody>
      </p:sp>
      <p:sp>
        <p:nvSpPr>
          <p:cNvPr id="15" name="CasetăText 14">
            <a:extLst>
              <a:ext uri="{FF2B5EF4-FFF2-40B4-BE49-F238E27FC236}">
                <a16:creationId xmlns:a16="http://schemas.microsoft.com/office/drawing/2014/main" id="{C911ED7A-5879-C812-922E-23611E0F8752}"/>
              </a:ext>
            </a:extLst>
          </p:cNvPr>
          <p:cNvSpPr txBox="1"/>
          <p:nvPr/>
        </p:nvSpPr>
        <p:spPr>
          <a:xfrm>
            <a:off x="5960109" y="692719"/>
            <a:ext cx="6099462" cy="2308324"/>
          </a:xfrm>
          <a:prstGeom prst="rect">
            <a:avLst/>
          </a:prstGeom>
          <a:noFill/>
        </p:spPr>
        <p:txBody>
          <a:bodyPr wrap="square">
            <a:spAutoFit/>
          </a:bodyPr>
          <a:lstStyle/>
          <a:p>
            <a:pPr algn="just"/>
            <a:r>
              <a:rPr lang="it-IT" sz="1800" b="1" i="0" u="sng" strike="noStrike" baseline="0" dirty="0"/>
              <a:t>Asamblarile demontabile</a:t>
            </a:r>
            <a:r>
              <a:rPr lang="it-IT" sz="1800" b="1" i="0" u="none" strike="noStrike" baseline="0" dirty="0"/>
              <a:t> </a:t>
            </a:r>
            <a:r>
              <a:rPr lang="it-IT" sz="1800" b="0" i="0" u="none" strike="noStrike" baseline="0" dirty="0"/>
              <a:t>permit montarea si demontarea ulterioara, fara distrugerea organelor</a:t>
            </a:r>
            <a:r>
              <a:rPr lang="ro-RO" sz="1800" b="0" i="0" u="none" strike="noStrike" baseline="0" dirty="0"/>
              <a:t> de asamblare si a pieselor asamblate, ori de câte ori este necesar. </a:t>
            </a:r>
          </a:p>
          <a:p>
            <a:pPr algn="just"/>
            <a:r>
              <a:rPr lang="ro-RO" sz="1800" b="0" i="0" u="none" strike="noStrike" baseline="0" dirty="0"/>
              <a:t>Deși, în general, sunt mai scumpe decât asamblările nedemontabile, de multe ori, datorita condițiilor impuse de realizarea pieselor compuse, a subansamblelor si ansamblelor (de montare, de întreținere, de deservire etc.), sunt folosite asamblările demontabile.</a:t>
            </a:r>
            <a:endParaRPr lang="ro-RO" dirty="0"/>
          </a:p>
        </p:txBody>
      </p:sp>
    </p:spTree>
    <p:extLst>
      <p:ext uri="{BB962C8B-B14F-4D97-AF65-F5344CB8AC3E}">
        <p14:creationId xmlns:p14="http://schemas.microsoft.com/office/powerpoint/2010/main" val="2149445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u 5">
            <a:extLst>
              <a:ext uri="{FF2B5EF4-FFF2-40B4-BE49-F238E27FC236}">
                <a16:creationId xmlns:a16="http://schemas.microsoft.com/office/drawing/2014/main" id="{DBCAB2DE-EF98-46F8-A621-2E1A6624F138}"/>
              </a:ext>
            </a:extLst>
          </p:cNvPr>
          <p:cNvSpPr>
            <a:spLocks noGrp="1"/>
          </p:cNvSpPr>
          <p:nvPr>
            <p:ph type="title"/>
          </p:nvPr>
        </p:nvSpPr>
        <p:spPr/>
        <p:txBody>
          <a:bodyPr rtlCol="0">
            <a:normAutofit/>
          </a:bodyPr>
          <a:lstStyle/>
          <a:p>
            <a:pPr rtl="0"/>
            <a:r>
              <a:rPr lang="ro-RO" sz="3000" dirty="0"/>
              <a:t>D/ND ?</a:t>
            </a:r>
          </a:p>
        </p:txBody>
      </p:sp>
      <p:sp>
        <p:nvSpPr>
          <p:cNvPr id="5" name="Substituent număr diapozitiv 4">
            <a:extLst>
              <a:ext uri="{FF2B5EF4-FFF2-40B4-BE49-F238E27FC236}">
                <a16:creationId xmlns:a16="http://schemas.microsoft.com/office/drawing/2014/main" id="{5C57986C-983F-481D-81FB-E03E9127DF12}"/>
              </a:ext>
            </a:extLst>
          </p:cNvPr>
          <p:cNvSpPr>
            <a:spLocks noGrp="1"/>
          </p:cNvSpPr>
          <p:nvPr>
            <p:ph type="sldNum" sz="quarter" idx="12"/>
          </p:nvPr>
        </p:nvSpPr>
        <p:spPr/>
        <p:txBody>
          <a:bodyPr rtlCol="0"/>
          <a:lstStyle/>
          <a:p>
            <a:pPr rtl="0"/>
            <a:fld id="{8D581BC7-E183-40DB-AC97-C19EA4EB8894}" type="slidenum">
              <a:rPr lang="ro-RO" smtClean="0"/>
              <a:t>11</a:t>
            </a:fld>
            <a:endParaRPr lang="ro-RO" dirty="0"/>
          </a:p>
        </p:txBody>
      </p:sp>
      <p:sp>
        <p:nvSpPr>
          <p:cNvPr id="4" name="Substituent subsol 3">
            <a:extLst>
              <a:ext uri="{FF2B5EF4-FFF2-40B4-BE49-F238E27FC236}">
                <a16:creationId xmlns:a16="http://schemas.microsoft.com/office/drawing/2014/main" id="{455F236F-BB92-408F-9A08-D5576EB53EB9}"/>
              </a:ext>
            </a:extLst>
          </p:cNvPr>
          <p:cNvSpPr>
            <a:spLocks noGrp="1"/>
          </p:cNvSpPr>
          <p:nvPr>
            <p:ph type="ftr" sz="quarter" idx="11"/>
          </p:nvPr>
        </p:nvSpPr>
        <p:spPr/>
        <p:txBody>
          <a:bodyPr rtlCol="0"/>
          <a:lstStyle/>
          <a:p>
            <a:pPr rtl="0"/>
            <a:r>
              <a:rPr lang="ro-RO" dirty="0"/>
              <a:t>Imagini cu asamblări demontabile și nedemontabile</a:t>
            </a:r>
          </a:p>
        </p:txBody>
      </p:sp>
      <p:sp>
        <p:nvSpPr>
          <p:cNvPr id="3" name="Substituent dată 2">
            <a:extLst>
              <a:ext uri="{FF2B5EF4-FFF2-40B4-BE49-F238E27FC236}">
                <a16:creationId xmlns:a16="http://schemas.microsoft.com/office/drawing/2014/main" id="{28C55721-47F2-4ED5-B964-D4332938AD7F}"/>
              </a:ext>
            </a:extLst>
          </p:cNvPr>
          <p:cNvSpPr>
            <a:spLocks noGrp="1"/>
          </p:cNvSpPr>
          <p:nvPr>
            <p:ph type="dt" sz="half" idx="10"/>
          </p:nvPr>
        </p:nvSpPr>
        <p:spPr/>
        <p:txBody>
          <a:bodyPr rtlCol="0"/>
          <a:lstStyle/>
          <a:p>
            <a:pPr rtl="0"/>
            <a:r>
              <a:rPr lang="ro-RO" dirty="0"/>
              <a:t>01.10.2025</a:t>
            </a:r>
          </a:p>
        </p:txBody>
      </p:sp>
      <p:sp>
        <p:nvSpPr>
          <p:cNvPr id="15" name="CasetăText 14">
            <a:extLst>
              <a:ext uri="{FF2B5EF4-FFF2-40B4-BE49-F238E27FC236}">
                <a16:creationId xmlns:a16="http://schemas.microsoft.com/office/drawing/2014/main" id="{31291005-E634-69BA-E79B-B9872BB35305}"/>
              </a:ext>
            </a:extLst>
          </p:cNvPr>
          <p:cNvSpPr txBox="1"/>
          <p:nvPr/>
        </p:nvSpPr>
        <p:spPr>
          <a:xfrm>
            <a:off x="1100099" y="3593260"/>
            <a:ext cx="3372189" cy="923330"/>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6 Asamblarea unui cot la o conductă din Cupru </a:t>
            </a:r>
            <a:r>
              <a:rPr lang="en-US" b="1" dirty="0">
                <a:solidFill>
                  <a:schemeClr val="tx2"/>
                </a:solidFill>
                <a:ea typeface="Calibri" panose="020F0502020204030204" pitchFamily="34" charset="0"/>
                <a:cs typeface="Calibri" panose="020F0502020204030204" pitchFamily="34" charset="0"/>
              </a:rPr>
              <a:t>[</a:t>
            </a:r>
            <a:r>
              <a:rPr lang="en-US" b="1" dirty="0">
                <a:solidFill>
                  <a:schemeClr val="tx2"/>
                </a:solidFill>
                <a:ea typeface="Calibri" panose="020F0502020204030204" pitchFamily="34" charset="0"/>
                <a:cs typeface="Calibri" panose="020F0502020204030204" pitchFamily="34" charset="0"/>
                <a:hlinkClick r:id="rId3"/>
              </a:rPr>
              <a:t>onlinemetals.com</a:t>
            </a:r>
            <a:r>
              <a:rPr lang="en-US" b="1" dirty="0">
                <a:solidFill>
                  <a:schemeClr val="tx2"/>
                </a:solidFill>
                <a:ea typeface="Calibri" panose="020F0502020204030204" pitchFamily="34" charset="0"/>
                <a:cs typeface="Calibri" panose="020F0502020204030204" pitchFamily="34" charset="0"/>
              </a:rPr>
              <a:t>]</a:t>
            </a:r>
            <a:r>
              <a:rPr lang="ro-RO" dirty="0">
                <a:solidFill>
                  <a:schemeClr val="tx2"/>
                </a:solidFill>
                <a:ea typeface="Calibri" panose="020F0502020204030204" pitchFamily="34" charset="0"/>
                <a:cs typeface="Calibri" panose="020F0502020204030204" pitchFamily="34" charset="0"/>
                <a:hlinkClick r:id="rId4"/>
              </a:rPr>
              <a:t> </a:t>
            </a:r>
            <a:endParaRPr lang="ro-RO" dirty="0"/>
          </a:p>
        </p:txBody>
      </p:sp>
      <p:pic>
        <p:nvPicPr>
          <p:cNvPr id="3076" name="Picture 4" descr="montaj Capat flansa PE100 D SDR Valrom">
            <a:extLst>
              <a:ext uri="{FF2B5EF4-FFF2-40B4-BE49-F238E27FC236}">
                <a16:creationId xmlns:a16="http://schemas.microsoft.com/office/drawing/2014/main" id="{C11125E7-39EC-4A34-662A-18FF3691C3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78" y="3228499"/>
            <a:ext cx="5214643" cy="2650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CasetăText 1">
            <a:extLst>
              <a:ext uri="{FF2B5EF4-FFF2-40B4-BE49-F238E27FC236}">
                <a16:creationId xmlns:a16="http://schemas.microsoft.com/office/drawing/2014/main" id="{5D7A14EE-C459-CAEF-C8B7-4CFD236C45E3}"/>
              </a:ext>
            </a:extLst>
          </p:cNvPr>
          <p:cNvSpPr txBox="1"/>
          <p:nvPr/>
        </p:nvSpPr>
        <p:spPr>
          <a:xfrm>
            <a:off x="6197104" y="5973365"/>
            <a:ext cx="3372189" cy="646331"/>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7 Asamblarea unor conducte din PEHD </a:t>
            </a:r>
            <a:r>
              <a:rPr lang="en-US" b="1" dirty="0">
                <a:solidFill>
                  <a:schemeClr val="tx2"/>
                </a:solidFill>
                <a:ea typeface="Calibri" panose="020F0502020204030204" pitchFamily="34" charset="0"/>
                <a:cs typeface="Calibri" panose="020F0502020204030204" pitchFamily="34" charset="0"/>
              </a:rPr>
              <a:t>[</a:t>
            </a:r>
            <a:r>
              <a:rPr lang="en-US" b="1" dirty="0">
                <a:solidFill>
                  <a:schemeClr val="tx2"/>
                </a:solidFill>
                <a:ea typeface="Calibri" panose="020F0502020204030204" pitchFamily="34" charset="0"/>
                <a:cs typeface="Calibri" panose="020F0502020204030204" pitchFamily="34" charset="0"/>
                <a:hlinkClick r:id="rId6"/>
              </a:rPr>
              <a:t>fosa-eco.ro</a:t>
            </a:r>
            <a:r>
              <a:rPr lang="en-US" b="1" dirty="0">
                <a:solidFill>
                  <a:schemeClr val="tx2"/>
                </a:solidFill>
                <a:ea typeface="Calibri" panose="020F0502020204030204" pitchFamily="34" charset="0"/>
                <a:cs typeface="Calibri" panose="020F0502020204030204" pitchFamily="34" charset="0"/>
              </a:rPr>
              <a:t>]</a:t>
            </a:r>
            <a:r>
              <a:rPr lang="ro-RO" dirty="0">
                <a:solidFill>
                  <a:schemeClr val="tx2"/>
                </a:solidFill>
                <a:ea typeface="Calibri" panose="020F0502020204030204" pitchFamily="34" charset="0"/>
                <a:cs typeface="Calibri" panose="020F0502020204030204" pitchFamily="34" charset="0"/>
                <a:hlinkClick r:id="rId4"/>
              </a:rPr>
              <a:t> </a:t>
            </a:r>
            <a:endParaRPr lang="ro-RO" dirty="0"/>
          </a:p>
        </p:txBody>
      </p:sp>
      <p:pic>
        <p:nvPicPr>
          <p:cNvPr id="3078" name="Picture 6">
            <a:extLst>
              <a:ext uri="{FF2B5EF4-FFF2-40B4-BE49-F238E27FC236}">
                <a16:creationId xmlns:a16="http://schemas.microsoft.com/office/drawing/2014/main" id="{BE0098EE-1EE3-52C6-070C-B10230146B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543" y="457496"/>
            <a:ext cx="2531580" cy="1687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CasetăText 6">
            <a:extLst>
              <a:ext uri="{FF2B5EF4-FFF2-40B4-BE49-F238E27FC236}">
                <a16:creationId xmlns:a16="http://schemas.microsoft.com/office/drawing/2014/main" id="{F7CEAF49-628E-0F29-2329-CF016D119AEF}"/>
              </a:ext>
            </a:extLst>
          </p:cNvPr>
          <p:cNvSpPr txBox="1"/>
          <p:nvPr/>
        </p:nvSpPr>
        <p:spPr>
          <a:xfrm>
            <a:off x="8503800" y="2239861"/>
            <a:ext cx="2365065" cy="646331"/>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8 Flanșă liberă OL </a:t>
            </a:r>
          </a:p>
          <a:p>
            <a:pPr algn="ctr"/>
            <a:r>
              <a:rPr lang="ro-RO" b="1" dirty="0">
                <a:solidFill>
                  <a:schemeClr val="tx2"/>
                </a:solidFill>
                <a:ea typeface="Calibri" panose="020F0502020204030204" pitchFamily="34" charset="0"/>
                <a:cs typeface="Calibri" panose="020F0502020204030204" pitchFamily="34" charset="0"/>
              </a:rPr>
              <a:t>[</a:t>
            </a:r>
            <a:r>
              <a:rPr lang="ro-RO" b="1" dirty="0">
                <a:solidFill>
                  <a:schemeClr val="tx2"/>
                </a:solidFill>
                <a:ea typeface="Calibri" panose="020F0502020204030204" pitchFamily="34" charset="0"/>
                <a:cs typeface="Calibri" panose="020F0502020204030204" pitchFamily="34" charset="0"/>
                <a:hlinkClick r:id="rId6"/>
              </a:rPr>
              <a:t>fosa-eco.ro</a:t>
            </a:r>
            <a:r>
              <a:rPr lang="en-US" b="1" dirty="0">
                <a:solidFill>
                  <a:schemeClr val="tx2"/>
                </a:solidFill>
                <a:ea typeface="Calibri" panose="020F0502020204030204" pitchFamily="34" charset="0"/>
                <a:cs typeface="Calibri" panose="020F0502020204030204" pitchFamily="34" charset="0"/>
              </a:rPr>
              <a:t>]</a:t>
            </a:r>
            <a:r>
              <a:rPr lang="ro-RO" dirty="0">
                <a:solidFill>
                  <a:schemeClr val="tx2"/>
                </a:solidFill>
                <a:ea typeface="Calibri" panose="020F0502020204030204" pitchFamily="34" charset="0"/>
                <a:cs typeface="Calibri" panose="020F0502020204030204" pitchFamily="34" charset="0"/>
                <a:hlinkClick r:id="rId4"/>
              </a:rPr>
              <a:t> </a:t>
            </a:r>
            <a:endParaRPr lang="ro-RO" dirty="0"/>
          </a:p>
        </p:txBody>
      </p:sp>
      <p:pic>
        <p:nvPicPr>
          <p:cNvPr id="3080" name="Picture 8" descr="Weldability of Copper Alloys | OnlineMetals.com®">
            <a:extLst>
              <a:ext uri="{FF2B5EF4-FFF2-40B4-BE49-F238E27FC236}">
                <a16:creationId xmlns:a16="http://schemas.microsoft.com/office/drawing/2014/main" id="{AAC37071-EF55-C9FC-8665-C7186110EB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157" y="634973"/>
            <a:ext cx="4454075" cy="27837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u 4">
            <a:extLst>
              <a:ext uri="{FF2B5EF4-FFF2-40B4-BE49-F238E27FC236}">
                <a16:creationId xmlns:a16="http://schemas.microsoft.com/office/drawing/2014/main" id="{CAA634A5-7FE6-42E8-939A-FEBD82600891}"/>
              </a:ext>
            </a:extLst>
          </p:cNvPr>
          <p:cNvSpPr>
            <a:spLocks noGrp="1"/>
          </p:cNvSpPr>
          <p:nvPr>
            <p:ph type="title"/>
          </p:nvPr>
        </p:nvSpPr>
        <p:spPr>
          <a:xfrm>
            <a:off x="6096000" y="643738"/>
            <a:ext cx="3787303" cy="585043"/>
          </a:xfrm>
        </p:spPr>
        <p:txBody>
          <a:bodyPr rtlCol="0">
            <a:noAutofit/>
          </a:bodyPr>
          <a:lstStyle/>
          <a:p>
            <a:pPr rtl="0"/>
            <a:r>
              <a:rPr lang="ro-RO" sz="3000" dirty="0"/>
              <a:t>Asamblări cu flanșe</a:t>
            </a:r>
          </a:p>
        </p:txBody>
      </p:sp>
      <p:sp>
        <p:nvSpPr>
          <p:cNvPr id="6" name="Substituent text 5">
            <a:extLst>
              <a:ext uri="{FF2B5EF4-FFF2-40B4-BE49-F238E27FC236}">
                <a16:creationId xmlns:a16="http://schemas.microsoft.com/office/drawing/2014/main" id="{F7F2EF20-4914-4F8B-9D4E-F7DF9977D6D1}"/>
              </a:ext>
            </a:extLst>
          </p:cNvPr>
          <p:cNvSpPr>
            <a:spLocks noGrp="1"/>
          </p:cNvSpPr>
          <p:nvPr>
            <p:ph type="body" idx="1"/>
          </p:nvPr>
        </p:nvSpPr>
        <p:spPr>
          <a:xfrm>
            <a:off x="6096000" y="1625821"/>
            <a:ext cx="5917660" cy="1117379"/>
          </a:xfrm>
        </p:spPr>
        <p:txBody>
          <a:bodyPr rtlCol="0">
            <a:noAutofit/>
          </a:bodyPr>
          <a:lstStyle/>
          <a:p>
            <a:pPr algn="just" rtl="0"/>
            <a:r>
              <a:rPr lang="ro-RO" dirty="0"/>
              <a:t>TEHNOLOGII DE ÎMBINARE, ETANŞARE ȘI FASONARE A ŢEVILOR DIN OŢEL [2]</a:t>
            </a:r>
          </a:p>
          <a:p>
            <a:pPr algn="just" rtl="0"/>
            <a:r>
              <a:rPr lang="ro-RO" dirty="0">
                <a:solidFill>
                  <a:schemeClr val="bg2"/>
                </a:solidFill>
              </a:rPr>
              <a:t>Art. 20.6.	</a:t>
            </a:r>
            <a:r>
              <a:rPr lang="ro-RO" dirty="0">
                <a:solidFill>
                  <a:schemeClr val="tx2"/>
                </a:solidFill>
              </a:rPr>
              <a:t>Îmbinarea țevilor din oțel zincat </a:t>
            </a:r>
            <a:r>
              <a:rPr lang="ro-RO" dirty="0"/>
              <a:t>se face prin fitinguri zincate sau prin flanșe cu filet. Îmbinarea prin sudură se admite, în general, la instalații sanitare pentru confecții metalice, precum: distribuitoare, rezervoare etc. care, după execuție, se izolează anticorosiv.</a:t>
            </a:r>
          </a:p>
          <a:p>
            <a:pPr algn="just" rtl="0"/>
            <a:r>
              <a:rPr lang="ro-RO" dirty="0">
                <a:solidFill>
                  <a:schemeClr val="bg2"/>
                </a:solidFill>
              </a:rPr>
              <a:t>Art. 20.7.</a:t>
            </a:r>
            <a:r>
              <a:rPr lang="ro-RO" dirty="0">
                <a:solidFill>
                  <a:schemeClr val="tx2"/>
                </a:solidFill>
              </a:rPr>
              <a:t>	Garniturile îmbinărilor cu flanșe </a:t>
            </a:r>
            <a:r>
              <a:rPr lang="ro-RO" dirty="0"/>
              <a:t>nu trebuie să obtureze secțiunea de trecere a țevii, iar marginea garniturii nu trebuie să ajungă până la șuruburile flanșei.</a:t>
            </a:r>
          </a:p>
          <a:p>
            <a:pPr algn="just" rtl="0"/>
            <a:r>
              <a:rPr lang="ro-RO" dirty="0">
                <a:solidFill>
                  <a:schemeClr val="bg2"/>
                </a:solidFill>
              </a:rPr>
              <a:t>Art. 20.8.</a:t>
            </a:r>
            <a:r>
              <a:rPr lang="ro-RO" dirty="0">
                <a:solidFill>
                  <a:schemeClr val="tx2"/>
                </a:solidFill>
              </a:rPr>
              <a:t>	Pentru realizarea îmbinărilor prin flanșe </a:t>
            </a:r>
            <a:r>
              <a:rPr lang="ro-RO" dirty="0"/>
              <a:t>la conducte de apă rece și caldă din oțel zincat se pot utiliza flanșe plate cu filet. În cazurile în care sunt necesare intervenții frecvente în timpul exploatării, se pot folosi îmbinări demontabile care sunt admise numai în locuri accesibile, vizitabile.</a:t>
            </a:r>
          </a:p>
        </p:txBody>
      </p:sp>
      <p:sp>
        <p:nvSpPr>
          <p:cNvPr id="4" name="Substituent număr diapozitiv 3">
            <a:extLst>
              <a:ext uri="{FF2B5EF4-FFF2-40B4-BE49-F238E27FC236}">
                <a16:creationId xmlns:a16="http://schemas.microsoft.com/office/drawing/2014/main" id="{670F84A1-DCA9-4894-82EA-A83237ACA8B7}"/>
              </a:ext>
            </a:extLst>
          </p:cNvPr>
          <p:cNvSpPr>
            <a:spLocks noGrp="1"/>
          </p:cNvSpPr>
          <p:nvPr>
            <p:ph type="sldNum" sz="quarter" idx="12"/>
          </p:nvPr>
        </p:nvSpPr>
        <p:spPr/>
        <p:txBody>
          <a:bodyPr rtlCol="0"/>
          <a:lstStyle/>
          <a:p>
            <a:pPr rtl="0"/>
            <a:fld id="{8D581BC7-E183-40DB-AC97-C19EA4EB8894}" type="slidenum">
              <a:rPr lang="ro-RO" smtClean="0"/>
              <a:t>12</a:t>
            </a:fld>
            <a:endParaRPr lang="ro-RO" dirty="0"/>
          </a:p>
        </p:txBody>
      </p:sp>
      <p:sp>
        <p:nvSpPr>
          <p:cNvPr id="3" name="Substituent subsol 2">
            <a:extLst>
              <a:ext uri="{FF2B5EF4-FFF2-40B4-BE49-F238E27FC236}">
                <a16:creationId xmlns:a16="http://schemas.microsoft.com/office/drawing/2014/main" id="{375E9DB8-C5FF-491C-87D4-2A6ED2915442}"/>
              </a:ext>
            </a:extLst>
          </p:cNvPr>
          <p:cNvSpPr>
            <a:spLocks noGrp="1"/>
          </p:cNvSpPr>
          <p:nvPr>
            <p:ph type="ftr" sz="quarter" idx="11"/>
          </p:nvPr>
        </p:nvSpPr>
        <p:spPr/>
        <p:txBody>
          <a:bodyPr rtlCol="0"/>
          <a:lstStyle/>
          <a:p>
            <a:pPr rtl="0"/>
            <a:r>
              <a:rPr lang="ro-RO" dirty="0"/>
              <a:t>Asamblări cu flanșe</a:t>
            </a:r>
          </a:p>
        </p:txBody>
      </p:sp>
      <p:sp>
        <p:nvSpPr>
          <p:cNvPr id="2" name="Substituent dată 1">
            <a:extLst>
              <a:ext uri="{FF2B5EF4-FFF2-40B4-BE49-F238E27FC236}">
                <a16:creationId xmlns:a16="http://schemas.microsoft.com/office/drawing/2014/main" id="{FC52B98C-5C1E-46B1-B54D-F830C622743A}"/>
              </a:ext>
            </a:extLst>
          </p:cNvPr>
          <p:cNvSpPr>
            <a:spLocks noGrp="1"/>
          </p:cNvSpPr>
          <p:nvPr>
            <p:ph type="dt" sz="half" idx="10"/>
          </p:nvPr>
        </p:nvSpPr>
        <p:spPr/>
        <p:txBody>
          <a:bodyPr rtlCol="0"/>
          <a:lstStyle/>
          <a:p>
            <a:pPr rtl="0"/>
            <a:r>
              <a:rPr lang="ro-RO" dirty="0"/>
              <a:t>01.10.2025</a:t>
            </a:r>
          </a:p>
        </p:txBody>
      </p:sp>
      <p:sp>
        <p:nvSpPr>
          <p:cNvPr id="23" name="CasetăText 22">
            <a:extLst>
              <a:ext uri="{FF2B5EF4-FFF2-40B4-BE49-F238E27FC236}">
                <a16:creationId xmlns:a16="http://schemas.microsoft.com/office/drawing/2014/main" id="{74084D36-799C-F22C-892D-34AB74E3D1F0}"/>
              </a:ext>
            </a:extLst>
          </p:cNvPr>
          <p:cNvSpPr txBox="1"/>
          <p:nvPr/>
        </p:nvSpPr>
        <p:spPr>
          <a:xfrm>
            <a:off x="821201" y="4712882"/>
            <a:ext cx="4507957" cy="646331"/>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1  Asamblarea conductelor de oțel cu flanșe – tipuri de flanșe [</a:t>
            </a:r>
            <a:r>
              <a:rPr lang="ro-RO" b="1" dirty="0">
                <a:solidFill>
                  <a:schemeClr val="tx2"/>
                </a:solidFill>
                <a:ea typeface="Calibri" panose="020F0502020204030204" pitchFamily="34" charset="0"/>
                <a:cs typeface="Calibri" panose="020F0502020204030204" pitchFamily="34" charset="0"/>
                <a:hlinkClick r:id="rId4"/>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pic>
        <p:nvPicPr>
          <p:cNvPr id="7" name="Media online 6" title="How different types of Flanges connected with Pipes | Parallelism //001">
            <a:hlinkClick r:id="" action="ppaction://media"/>
            <a:extLst>
              <a:ext uri="{FF2B5EF4-FFF2-40B4-BE49-F238E27FC236}">
                <a16:creationId xmlns:a16="http://schemas.microsoft.com/office/drawing/2014/main" id="{568DE2C9-C1D6-E7EE-DCDE-9B3270C2C716}"/>
              </a:ext>
            </a:extLst>
          </p:cNvPr>
          <p:cNvPicPr>
            <a:picLocks noRot="1" noChangeAspect="1"/>
          </p:cNvPicPr>
          <p:nvPr>
            <a:videoFile r:link="rId1"/>
          </p:nvPr>
        </p:nvPicPr>
        <p:blipFill>
          <a:blip r:embed="rId5"/>
          <a:stretch>
            <a:fillRect/>
          </a:stretch>
        </p:blipFill>
        <p:spPr>
          <a:xfrm>
            <a:off x="438903" y="1625821"/>
            <a:ext cx="5272554" cy="2976664"/>
          </a:xfrm>
          <a:prstGeom prst="rect">
            <a:avLst/>
          </a:prstGeom>
        </p:spPr>
      </p:pic>
    </p:spTree>
    <p:extLst>
      <p:ext uri="{BB962C8B-B14F-4D97-AF65-F5344CB8AC3E}">
        <p14:creationId xmlns:p14="http://schemas.microsoft.com/office/powerpoint/2010/main" val="1031249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u 66">
            <a:extLst>
              <a:ext uri="{FF2B5EF4-FFF2-40B4-BE49-F238E27FC236}">
                <a16:creationId xmlns:a16="http://schemas.microsoft.com/office/drawing/2014/main" id="{E72CC338-4598-4AF3-B140-D7F632D20BA5}"/>
              </a:ext>
            </a:extLst>
          </p:cNvPr>
          <p:cNvSpPr>
            <a:spLocks noGrp="1"/>
          </p:cNvSpPr>
          <p:nvPr>
            <p:ph type="title"/>
          </p:nvPr>
        </p:nvSpPr>
        <p:spPr/>
        <p:txBody>
          <a:bodyPr rtlCol="0">
            <a:normAutofit fontScale="90000"/>
          </a:bodyPr>
          <a:lstStyle/>
          <a:p>
            <a:pPr rtl="0"/>
            <a:r>
              <a:rPr lang="ro-RO" sz="3000" dirty="0"/>
              <a:t>ASAMBLĂRI FILETATE </a:t>
            </a:r>
            <a:r>
              <a:rPr lang="en-US" sz="2800" dirty="0">
                <a:ea typeface="Calibri" panose="020F0502020204030204" pitchFamily="34" charset="0"/>
                <a:cs typeface="Calibri" panose="020F0502020204030204" pitchFamily="34" charset="0"/>
              </a:rPr>
              <a:t>[</a:t>
            </a:r>
            <a:r>
              <a:rPr lang="ro-RO" sz="2800" dirty="0">
                <a:ea typeface="Calibri" panose="020F0502020204030204" pitchFamily="34" charset="0"/>
                <a:cs typeface="Calibri" panose="020F0502020204030204" pitchFamily="34" charset="0"/>
              </a:rPr>
              <a:t>1</a:t>
            </a:r>
            <a:r>
              <a:rPr lang="en-US" sz="2800" dirty="0">
                <a:ea typeface="Calibri" panose="020F0502020204030204" pitchFamily="34" charset="0"/>
                <a:cs typeface="Calibri" panose="020F0502020204030204" pitchFamily="34" charset="0"/>
              </a:rPr>
              <a:t>]</a:t>
            </a:r>
            <a:r>
              <a:rPr lang="ro-RO" sz="2800" dirty="0"/>
              <a:t> </a:t>
            </a:r>
            <a:endParaRPr lang="ro-RO" sz="3000" dirty="0"/>
          </a:p>
        </p:txBody>
      </p:sp>
      <p:sp>
        <p:nvSpPr>
          <p:cNvPr id="4" name="Substituent număr diapozitiv 3">
            <a:extLst>
              <a:ext uri="{FF2B5EF4-FFF2-40B4-BE49-F238E27FC236}">
                <a16:creationId xmlns:a16="http://schemas.microsoft.com/office/drawing/2014/main" id="{D3581DBA-A3EE-4E75-90A6-DC25DF9DABFC}"/>
              </a:ext>
            </a:extLst>
          </p:cNvPr>
          <p:cNvSpPr>
            <a:spLocks noGrp="1"/>
          </p:cNvSpPr>
          <p:nvPr>
            <p:ph type="sldNum" sz="quarter" idx="12"/>
          </p:nvPr>
        </p:nvSpPr>
        <p:spPr/>
        <p:txBody>
          <a:bodyPr rtlCol="0"/>
          <a:lstStyle/>
          <a:p>
            <a:pPr rtl="0"/>
            <a:fld id="{8D581BC7-E183-40DB-AC97-C19EA4EB8894}" type="slidenum">
              <a:rPr lang="ro-RO" smtClean="0"/>
              <a:pPr rtl="0"/>
              <a:t>13</a:t>
            </a:fld>
            <a:endParaRPr lang="ro-RO" dirty="0"/>
          </a:p>
        </p:txBody>
      </p:sp>
      <p:sp>
        <p:nvSpPr>
          <p:cNvPr id="3" name="Substituent subsol 2">
            <a:extLst>
              <a:ext uri="{FF2B5EF4-FFF2-40B4-BE49-F238E27FC236}">
                <a16:creationId xmlns:a16="http://schemas.microsoft.com/office/drawing/2014/main" id="{6A109C3A-84E8-4719-8AE7-A66B8CA97997}"/>
              </a:ext>
            </a:extLst>
          </p:cNvPr>
          <p:cNvSpPr>
            <a:spLocks noGrp="1"/>
          </p:cNvSpPr>
          <p:nvPr>
            <p:ph type="ftr" sz="quarter" idx="11"/>
          </p:nvPr>
        </p:nvSpPr>
        <p:spPr/>
        <p:txBody>
          <a:bodyPr rtlCol="0"/>
          <a:lstStyle/>
          <a:p>
            <a:pPr rtl="0"/>
            <a:r>
              <a:rPr lang="ro-RO" dirty="0"/>
              <a:t>Asamblări filetate</a:t>
            </a:r>
          </a:p>
        </p:txBody>
      </p:sp>
      <p:sp>
        <p:nvSpPr>
          <p:cNvPr id="2" name="Substituent dată 1">
            <a:extLst>
              <a:ext uri="{FF2B5EF4-FFF2-40B4-BE49-F238E27FC236}">
                <a16:creationId xmlns:a16="http://schemas.microsoft.com/office/drawing/2014/main" id="{8B2EEAA2-E066-4E86-A51B-FAC3333192BD}"/>
              </a:ext>
            </a:extLst>
          </p:cNvPr>
          <p:cNvSpPr>
            <a:spLocks noGrp="1"/>
          </p:cNvSpPr>
          <p:nvPr>
            <p:ph type="dt" sz="half" idx="10"/>
          </p:nvPr>
        </p:nvSpPr>
        <p:spPr/>
        <p:txBody>
          <a:bodyPr rtlCol="0"/>
          <a:lstStyle/>
          <a:p>
            <a:pPr rtl="0"/>
            <a:r>
              <a:rPr lang="ro-RO" dirty="0"/>
              <a:t>01.10.2025</a:t>
            </a:r>
          </a:p>
        </p:txBody>
      </p:sp>
      <p:sp>
        <p:nvSpPr>
          <p:cNvPr id="47" name="CasetăText 46">
            <a:extLst>
              <a:ext uri="{FF2B5EF4-FFF2-40B4-BE49-F238E27FC236}">
                <a16:creationId xmlns:a16="http://schemas.microsoft.com/office/drawing/2014/main" id="{43652829-9122-E255-3002-5D63C04EECD1}"/>
              </a:ext>
            </a:extLst>
          </p:cNvPr>
          <p:cNvSpPr txBox="1"/>
          <p:nvPr/>
        </p:nvSpPr>
        <p:spPr>
          <a:xfrm>
            <a:off x="197723" y="246409"/>
            <a:ext cx="6099242" cy="5632311"/>
          </a:xfrm>
          <a:prstGeom prst="rect">
            <a:avLst/>
          </a:prstGeom>
          <a:noFill/>
        </p:spPr>
        <p:txBody>
          <a:bodyPr wrap="square">
            <a:spAutoFit/>
          </a:bodyPr>
          <a:lstStyle/>
          <a:p>
            <a:pPr algn="just"/>
            <a:r>
              <a:rPr lang="ro-RO" b="1" i="0" u="none" strike="noStrike" baseline="0" dirty="0">
                <a:solidFill>
                  <a:schemeClr val="bg2"/>
                </a:solidFill>
              </a:rPr>
              <a:t>Asamblările filetate sunt asamblări demontabile</a:t>
            </a:r>
            <a:r>
              <a:rPr lang="ro-RO" b="0" i="0" u="none" strike="noStrike" baseline="0" dirty="0"/>
              <a:t>, realizate prin intermediul a doua piese filetate, conjugate, una filetata la exterior (șurub), iar piesa conjugata, filetata la interior, poate fi o piuliță sau o alta piesa cu rol funcțional de piuliță.</a:t>
            </a:r>
          </a:p>
          <a:p>
            <a:pPr algn="just"/>
            <a:r>
              <a:rPr lang="ro-RO" b="1" i="0" u="none" strike="noStrike" baseline="0" dirty="0"/>
              <a:t>Aceste asamblări sunt folosite pe scara larga în construcția de echipamente</a:t>
            </a:r>
            <a:r>
              <a:rPr lang="ro-RO" b="0" i="0" u="none" strike="noStrike" baseline="0" dirty="0"/>
              <a:t>, datorita </a:t>
            </a:r>
            <a:r>
              <a:rPr lang="ro-RO" b="1" i="0" u="sng" strike="noStrike" baseline="0" dirty="0">
                <a:solidFill>
                  <a:schemeClr val="bg2"/>
                </a:solidFill>
              </a:rPr>
              <a:t>avantajelor</a:t>
            </a:r>
            <a:r>
              <a:rPr lang="ro-RO" b="0" i="0" u="none" strike="noStrike" baseline="0" dirty="0"/>
              <a:t> pe care le prezinta:</a:t>
            </a:r>
          </a:p>
          <a:p>
            <a:pPr marL="534988" indent="-285750" algn="just">
              <a:buFont typeface="Arial" panose="020B0604020202020204" pitchFamily="34" charset="0"/>
              <a:buChar char="•"/>
            </a:pPr>
            <a:r>
              <a:rPr lang="ro-RO" b="0" i="0" u="none" strike="noStrike" baseline="0" dirty="0"/>
              <a:t>realizează forte de strângere mari;</a:t>
            </a:r>
          </a:p>
          <a:p>
            <a:pPr marL="534988" indent="-285750" algn="just">
              <a:buFont typeface="Arial" panose="020B0604020202020204" pitchFamily="34" charset="0"/>
              <a:buChar char="•"/>
            </a:pPr>
            <a:r>
              <a:rPr lang="ro-RO" b="0" i="0" u="none" strike="noStrike" baseline="0" dirty="0"/>
              <a:t>sunt sigure în exploatare;</a:t>
            </a:r>
          </a:p>
          <a:p>
            <a:pPr marL="534988" indent="-285750" algn="just">
              <a:buFont typeface="Arial" panose="020B0604020202020204" pitchFamily="34" charset="0"/>
              <a:buChar char="•"/>
            </a:pPr>
            <a:r>
              <a:rPr lang="ro-RO" b="0" i="0" u="none" strike="noStrike" baseline="0" dirty="0"/>
              <a:t>sunt ieftine, deoarece se executa de firme specializate, în producție de masa;</a:t>
            </a:r>
          </a:p>
          <a:p>
            <a:pPr marL="534988" indent="-285750" algn="just">
              <a:buFont typeface="Arial" panose="020B0604020202020204" pitchFamily="34" charset="0"/>
              <a:buChar char="•"/>
            </a:pPr>
            <a:r>
              <a:rPr lang="ro-RO" b="0" i="0" u="none" strike="noStrike" baseline="0" dirty="0"/>
              <a:t>sunt interschimbabile;</a:t>
            </a:r>
          </a:p>
          <a:p>
            <a:pPr marL="534988" indent="-285750" algn="just">
              <a:buFont typeface="Arial" panose="020B0604020202020204" pitchFamily="34" charset="0"/>
              <a:buChar char="•"/>
            </a:pPr>
            <a:r>
              <a:rPr lang="ro-RO" b="0" i="0" u="none" strike="noStrike" baseline="0" dirty="0"/>
              <a:t>asigura condiția de auto fixare.</a:t>
            </a:r>
          </a:p>
          <a:p>
            <a:pPr algn="just"/>
            <a:r>
              <a:rPr lang="ro-RO" b="1" i="0" u="sng" strike="noStrike" baseline="0" dirty="0">
                <a:solidFill>
                  <a:schemeClr val="bg2"/>
                </a:solidFill>
              </a:rPr>
              <a:t>Dezavantajele</a:t>
            </a:r>
            <a:r>
              <a:rPr lang="ro-RO" b="0" i="0" u="none" strike="noStrike" baseline="0" dirty="0">
                <a:solidFill>
                  <a:schemeClr val="bg2"/>
                </a:solidFill>
              </a:rPr>
              <a:t> </a:t>
            </a:r>
            <a:r>
              <a:rPr lang="ro-RO" b="0" i="0" u="none" strike="noStrike" baseline="0" dirty="0"/>
              <a:t>acestor tipuri de asamblări se refera, în principal, la:</a:t>
            </a:r>
          </a:p>
          <a:p>
            <a:pPr marL="534988" indent="-360363" algn="just">
              <a:buFont typeface="Wingdings" panose="05000000000000000000" pitchFamily="2" charset="2"/>
              <a:buChar char="Ø"/>
            </a:pPr>
            <a:r>
              <a:rPr lang="ro-RO" b="0" i="0" u="none" strike="noStrike" baseline="0" dirty="0"/>
              <a:t>filetul, prin forma sa, este un puternic concentrator de tensiuni;</a:t>
            </a:r>
          </a:p>
          <a:p>
            <a:pPr marL="534988" indent="-360363" algn="just">
              <a:buFont typeface="Wingdings" panose="05000000000000000000" pitchFamily="2" charset="2"/>
              <a:buChar char="Ø"/>
            </a:pPr>
            <a:r>
              <a:rPr lang="ro-RO" b="0" i="0" u="none" strike="noStrike" baseline="0" dirty="0"/>
              <a:t>nu se pot stabili cu precizie mărimile forțelor de strângere realizate;</a:t>
            </a:r>
          </a:p>
          <a:p>
            <a:pPr marL="534988" indent="-360363" algn="just">
              <a:buFont typeface="Wingdings" panose="05000000000000000000" pitchFamily="2" charset="2"/>
              <a:buChar char="Ø"/>
            </a:pPr>
            <a:r>
              <a:rPr lang="ro-RO" b="0" i="0" u="none" strike="noStrike" baseline="0" dirty="0"/>
              <a:t>necesita asigurări suplimentare împotriva auto desfacerii. </a:t>
            </a:r>
            <a:endParaRPr lang="ro-RO" dirty="0"/>
          </a:p>
        </p:txBody>
      </p:sp>
      <p:pic>
        <p:nvPicPr>
          <p:cNvPr id="51" name="Imagine 50">
            <a:extLst>
              <a:ext uri="{FF2B5EF4-FFF2-40B4-BE49-F238E27FC236}">
                <a16:creationId xmlns:a16="http://schemas.microsoft.com/office/drawing/2014/main" id="{A444705D-C93F-2677-3358-18241AE0FE9C}"/>
              </a:ext>
            </a:extLst>
          </p:cNvPr>
          <p:cNvPicPr>
            <a:picLocks noChangeAspect="1"/>
          </p:cNvPicPr>
          <p:nvPr/>
        </p:nvPicPr>
        <p:blipFill>
          <a:blip r:embed="rId3"/>
          <a:stretch>
            <a:fillRect/>
          </a:stretch>
        </p:blipFill>
        <p:spPr>
          <a:xfrm>
            <a:off x="6542492" y="1646536"/>
            <a:ext cx="5099739" cy="40349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2" name="CasetăText 51">
            <a:extLst>
              <a:ext uri="{FF2B5EF4-FFF2-40B4-BE49-F238E27FC236}">
                <a16:creationId xmlns:a16="http://schemas.microsoft.com/office/drawing/2014/main" id="{8F1DE77C-AD0D-2B49-C079-E14C44DC88EC}"/>
              </a:ext>
            </a:extLst>
          </p:cNvPr>
          <p:cNvSpPr txBox="1"/>
          <p:nvPr/>
        </p:nvSpPr>
        <p:spPr>
          <a:xfrm>
            <a:off x="7297822" y="5794384"/>
            <a:ext cx="3589077" cy="923330"/>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a:t>
            </a:r>
            <a:r>
              <a:rPr lang="en-US" b="1" dirty="0">
                <a:solidFill>
                  <a:schemeClr val="tx2"/>
                </a:solidFill>
                <a:ea typeface="Calibri" panose="020F0502020204030204" pitchFamily="34" charset="0"/>
                <a:cs typeface="Calibri" panose="020F0502020204030204" pitchFamily="34" charset="0"/>
              </a:rPr>
              <a:t>9</a:t>
            </a:r>
            <a:r>
              <a:rPr lang="ro-RO" b="1" dirty="0">
                <a:solidFill>
                  <a:schemeClr val="tx2"/>
                </a:solidFill>
                <a:ea typeface="Calibri" panose="020F0502020204030204" pitchFamily="34" charset="0"/>
                <a:cs typeface="Calibri" panose="020F0502020204030204" pitchFamily="34" charset="0"/>
              </a:rPr>
              <a:t> Exemple de asamblări </a:t>
            </a:r>
            <a:endParaRPr lang="en-US" b="1" dirty="0">
              <a:solidFill>
                <a:schemeClr val="tx2"/>
              </a:solidFill>
              <a:ea typeface="Calibri" panose="020F0502020204030204" pitchFamily="34" charset="0"/>
              <a:cs typeface="Calibri" panose="020F0502020204030204" pitchFamily="34" charset="0"/>
            </a:endParaRPr>
          </a:p>
          <a:p>
            <a:pPr algn="ctr"/>
            <a:r>
              <a:rPr lang="ro-RO" b="1" dirty="0">
                <a:solidFill>
                  <a:schemeClr val="tx2"/>
                </a:solidFill>
                <a:ea typeface="Calibri" panose="020F0502020204030204" pitchFamily="34" charset="0"/>
                <a:cs typeface="Calibri" panose="020F0502020204030204" pitchFamily="34" charset="0"/>
              </a:rPr>
              <a:t>filetate pentru strângerea unor piese</a:t>
            </a:r>
            <a:r>
              <a:rPr lang="en-US" b="1" dirty="0">
                <a:solidFill>
                  <a:schemeClr val="tx2"/>
                </a:solidFill>
                <a:ea typeface="Calibri" panose="020F0502020204030204" pitchFamily="34" charset="0"/>
                <a:cs typeface="Calibri" panose="020F0502020204030204" pitchFamily="34" charset="0"/>
              </a:rPr>
              <a:t> </a:t>
            </a:r>
            <a:r>
              <a:rPr lang="ro-RO" b="1" dirty="0">
                <a:solidFill>
                  <a:schemeClr val="tx2"/>
                </a:solidFill>
                <a:ea typeface="Calibri" panose="020F0502020204030204" pitchFamily="34" charset="0"/>
                <a:cs typeface="Calibri" panose="020F0502020204030204" pitchFamily="34" charset="0"/>
              </a:rPr>
              <a:t>[</a:t>
            </a:r>
            <a:r>
              <a:rPr lang="ro-RO" b="1" dirty="0">
                <a:solidFill>
                  <a:schemeClr val="tx2"/>
                </a:solidFill>
                <a:ea typeface="Calibri" panose="020F0502020204030204" pitchFamily="34" charset="0"/>
                <a:cs typeface="Calibri" panose="020F0502020204030204" pitchFamily="34" charset="0"/>
                <a:hlinkClick r:id="rId4"/>
              </a:rPr>
              <a:t>academia.edu</a:t>
            </a:r>
            <a:r>
              <a:rPr lang="en-US" b="1" dirty="0">
                <a:solidFill>
                  <a:schemeClr val="tx2"/>
                </a:solidFill>
                <a:ea typeface="Calibri" panose="020F0502020204030204" pitchFamily="34" charset="0"/>
                <a:cs typeface="Calibri" panose="020F0502020204030204" pitchFamily="34" charset="0"/>
              </a:rPr>
              <a:t>]</a:t>
            </a:r>
            <a:endParaRPr lang="ro-RO" dirty="0"/>
          </a:p>
        </p:txBody>
      </p:sp>
    </p:spTree>
    <p:extLst>
      <p:ext uri="{BB962C8B-B14F-4D97-AF65-F5344CB8AC3E}">
        <p14:creationId xmlns:p14="http://schemas.microsoft.com/office/powerpoint/2010/main" val="400607289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34CB059-9E3B-4C24-8E61-717292C2944E}"/>
              </a:ext>
            </a:extLst>
          </p:cNvPr>
          <p:cNvSpPr>
            <a:spLocks noGrp="1"/>
          </p:cNvSpPr>
          <p:nvPr>
            <p:ph type="title"/>
          </p:nvPr>
        </p:nvSpPr>
        <p:spPr>
          <a:xfrm>
            <a:off x="120850" y="2375219"/>
            <a:ext cx="2395095" cy="502357"/>
          </a:xfrm>
        </p:spPr>
        <p:txBody>
          <a:bodyPr rtlCol="0">
            <a:normAutofit fontScale="90000"/>
          </a:bodyPr>
          <a:lstStyle/>
          <a:p>
            <a:pPr rtl="0"/>
            <a:r>
              <a:rPr lang="en-US" sz="3000" b="0" dirty="0"/>
              <a:t>FILET</a:t>
            </a:r>
            <a:r>
              <a:rPr lang="ro-RO" sz="3000" b="0" dirty="0"/>
              <a:t>AREA</a:t>
            </a:r>
            <a:r>
              <a:rPr lang="en-US" sz="3000" b="0" dirty="0"/>
              <a:t> [3]</a:t>
            </a:r>
            <a:endParaRPr lang="ro-RO" sz="3000" b="0" dirty="0"/>
          </a:p>
        </p:txBody>
      </p:sp>
      <p:sp>
        <p:nvSpPr>
          <p:cNvPr id="8" name="Substituent text 7">
            <a:extLst>
              <a:ext uri="{FF2B5EF4-FFF2-40B4-BE49-F238E27FC236}">
                <a16:creationId xmlns:a16="http://schemas.microsoft.com/office/drawing/2014/main" id="{EEA947F5-DD66-4D26-BA34-D1D8F7CE9010}"/>
              </a:ext>
            </a:extLst>
          </p:cNvPr>
          <p:cNvSpPr>
            <a:spLocks noGrp="1"/>
          </p:cNvSpPr>
          <p:nvPr>
            <p:ph type="body" idx="14"/>
          </p:nvPr>
        </p:nvSpPr>
        <p:spPr>
          <a:xfrm>
            <a:off x="803276" y="3395003"/>
            <a:ext cx="3293380" cy="2300121"/>
          </a:xfrm>
        </p:spPr>
        <p:txBody>
          <a:bodyPr rtlCol="0">
            <a:normAutofit/>
          </a:bodyPr>
          <a:lstStyle/>
          <a:p>
            <a:pPr marL="0" indent="0" algn="just">
              <a:buNone/>
            </a:pPr>
            <a:r>
              <a:rPr lang="ro-RO" sz="1800" b="0" i="0" u="none" strike="noStrike" baseline="0" dirty="0"/>
              <a:t>O suprafață filetată este generată </a:t>
            </a:r>
            <a:r>
              <a:rPr lang="ro-RO" sz="1800" b="1" i="0" u="none" strike="noStrike" baseline="0" dirty="0"/>
              <a:t>de un profil de o anumită formă </a:t>
            </a:r>
            <a:r>
              <a:rPr lang="ro-RO" sz="1800" b="0" i="0" u="none" strike="noStrike" baseline="0" dirty="0"/>
              <a:t>(triunghiular, pătrat, trapezoidal etc.) </a:t>
            </a:r>
            <a:r>
              <a:rPr lang="ro-RO" sz="1800" b="1" i="0" u="none" strike="noStrike" baseline="0" dirty="0"/>
              <a:t>căruia i se imprimă o deplasare elicoidală cu pas</a:t>
            </a:r>
            <a:r>
              <a:rPr lang="en-US" sz="1800" b="1" i="0" u="none" strike="noStrike" baseline="0" dirty="0"/>
              <a:t> </a:t>
            </a:r>
            <a:r>
              <a:rPr lang="ro-RO" sz="1800" b="1" i="0" u="none" strike="noStrike" baseline="0" dirty="0"/>
              <a:t>constant pe o suprafa</a:t>
            </a:r>
            <a:r>
              <a:rPr lang="ro-RO" sz="1800" b="1" dirty="0"/>
              <a:t>ț</a:t>
            </a:r>
            <a:r>
              <a:rPr lang="ro-RO" sz="1800" b="1" i="0" u="none" strike="noStrike" baseline="0" dirty="0"/>
              <a:t>ă cilindrică </a:t>
            </a:r>
            <a:r>
              <a:rPr lang="ro-RO" sz="1800" b="0" i="0" u="none" strike="noStrike" baseline="0" dirty="0"/>
              <a:t>sau conică, exterioară sau interioară.</a:t>
            </a:r>
          </a:p>
        </p:txBody>
      </p:sp>
      <p:sp>
        <p:nvSpPr>
          <p:cNvPr id="6" name="Substituent număr diapozitiv 5">
            <a:extLst>
              <a:ext uri="{FF2B5EF4-FFF2-40B4-BE49-F238E27FC236}">
                <a16:creationId xmlns:a16="http://schemas.microsoft.com/office/drawing/2014/main" id="{2B9E0CB5-2F64-4439-AFE9-1BB3ACE6FA9D}"/>
              </a:ext>
            </a:extLst>
          </p:cNvPr>
          <p:cNvSpPr>
            <a:spLocks noGrp="1"/>
          </p:cNvSpPr>
          <p:nvPr>
            <p:ph type="sldNum" sz="quarter" idx="12"/>
          </p:nvPr>
        </p:nvSpPr>
        <p:spPr/>
        <p:txBody>
          <a:bodyPr rtlCol="0"/>
          <a:lstStyle/>
          <a:p>
            <a:pPr rtl="0"/>
            <a:fld id="{8D581BC7-E183-40DB-AC97-C19EA4EB8894}" type="slidenum">
              <a:rPr lang="ro-RO" smtClean="0"/>
              <a:t>14</a:t>
            </a:fld>
            <a:endParaRPr lang="ro-RO" dirty="0"/>
          </a:p>
        </p:txBody>
      </p:sp>
      <p:sp>
        <p:nvSpPr>
          <p:cNvPr id="5" name="Substituent subsol 4">
            <a:extLst>
              <a:ext uri="{FF2B5EF4-FFF2-40B4-BE49-F238E27FC236}">
                <a16:creationId xmlns:a16="http://schemas.microsoft.com/office/drawing/2014/main" id="{FFFF8DFC-D37E-4FE9-81F0-77C68D469526}"/>
              </a:ext>
            </a:extLst>
          </p:cNvPr>
          <p:cNvSpPr>
            <a:spLocks noGrp="1"/>
          </p:cNvSpPr>
          <p:nvPr>
            <p:ph type="ftr" sz="quarter" idx="11"/>
          </p:nvPr>
        </p:nvSpPr>
        <p:spPr/>
        <p:txBody>
          <a:bodyPr rtlCol="0"/>
          <a:lstStyle/>
          <a:p>
            <a:pPr rtl="0"/>
            <a:r>
              <a:rPr lang="ro-RO" dirty="0"/>
              <a:t>Asamblări filetate</a:t>
            </a:r>
          </a:p>
        </p:txBody>
      </p:sp>
      <p:sp>
        <p:nvSpPr>
          <p:cNvPr id="4" name="Substituent dată 3">
            <a:extLst>
              <a:ext uri="{FF2B5EF4-FFF2-40B4-BE49-F238E27FC236}">
                <a16:creationId xmlns:a16="http://schemas.microsoft.com/office/drawing/2014/main" id="{0BA396AE-BE46-43FB-B4E7-224D2AF39F83}"/>
              </a:ext>
            </a:extLst>
          </p:cNvPr>
          <p:cNvSpPr>
            <a:spLocks noGrp="1"/>
          </p:cNvSpPr>
          <p:nvPr>
            <p:ph type="dt" sz="half" idx="10"/>
          </p:nvPr>
        </p:nvSpPr>
        <p:spPr/>
        <p:txBody>
          <a:bodyPr rtlCol="0"/>
          <a:lstStyle/>
          <a:p>
            <a:pPr rtl="0"/>
            <a:r>
              <a:rPr lang="en-US" dirty="0"/>
              <a:t>0</a:t>
            </a:r>
            <a:r>
              <a:rPr lang="ro-RO" dirty="0"/>
              <a:t>1.</a:t>
            </a:r>
            <a:r>
              <a:rPr lang="en-US" dirty="0"/>
              <a:t>10</a:t>
            </a:r>
            <a:r>
              <a:rPr lang="ro-RO" dirty="0"/>
              <a:t>.20</a:t>
            </a:r>
            <a:r>
              <a:rPr lang="en-US" dirty="0"/>
              <a:t>2</a:t>
            </a:r>
            <a:r>
              <a:rPr lang="ro-RO" dirty="0"/>
              <a:t>5</a:t>
            </a:r>
          </a:p>
        </p:txBody>
      </p:sp>
      <p:sp>
        <p:nvSpPr>
          <p:cNvPr id="17" name="CasetăText 16">
            <a:extLst>
              <a:ext uri="{FF2B5EF4-FFF2-40B4-BE49-F238E27FC236}">
                <a16:creationId xmlns:a16="http://schemas.microsoft.com/office/drawing/2014/main" id="{A01136C0-3277-BB5A-418B-A591BD999AF0}"/>
              </a:ext>
            </a:extLst>
          </p:cNvPr>
          <p:cNvSpPr txBox="1"/>
          <p:nvPr/>
        </p:nvSpPr>
        <p:spPr>
          <a:xfrm>
            <a:off x="2866069" y="287105"/>
            <a:ext cx="3652736" cy="2308324"/>
          </a:xfrm>
          <a:prstGeom prst="rect">
            <a:avLst/>
          </a:prstGeom>
          <a:noFill/>
        </p:spPr>
        <p:txBody>
          <a:bodyPr wrap="square">
            <a:spAutoFit/>
          </a:bodyPr>
          <a:lstStyle/>
          <a:p>
            <a:pPr algn="just"/>
            <a:r>
              <a:rPr lang="ro-RO" sz="1800" b="0" i="0" u="none" strike="noStrike" baseline="0" dirty="0"/>
              <a:t>În continuare se prezintă numai cazul filetelor cilindrice, pentru care principalele elemente geometrice sunt </a:t>
            </a:r>
            <a:r>
              <a:rPr lang="ro-RO" dirty="0"/>
              <a:t>prezentate in </a:t>
            </a:r>
            <a:r>
              <a:rPr lang="ro-RO" sz="1800" b="0" i="0" u="none" strike="noStrike" baseline="0" dirty="0"/>
              <a:t>figura 10:</a:t>
            </a:r>
          </a:p>
          <a:p>
            <a:pPr marL="285750" indent="-285750" algn="just">
              <a:buFont typeface="Wingdings" panose="05000000000000000000" pitchFamily="2" charset="2"/>
              <a:buChar char="v"/>
            </a:pPr>
            <a:r>
              <a:rPr lang="ro-RO" sz="1800" b="0" i="0" u="none" strike="noStrike" baseline="0" dirty="0"/>
              <a:t>pentru șurub (sau prezon):</a:t>
            </a:r>
          </a:p>
          <a:p>
            <a:pPr algn="just"/>
            <a:r>
              <a:rPr lang="ro-RO" sz="1800" b="0" i="0" u="none" strike="noStrike" baseline="0" dirty="0"/>
              <a:t>- diametrul interior, d</a:t>
            </a:r>
            <a:r>
              <a:rPr lang="ro-RO" sz="1800" b="0" i="0" u="none" strike="noStrike" baseline="-25000" dirty="0"/>
              <a:t>1</a:t>
            </a:r>
            <a:r>
              <a:rPr lang="ro-RO" sz="1800" b="0" i="0" u="none" strike="noStrike" baseline="0" dirty="0"/>
              <a:t>;</a:t>
            </a:r>
          </a:p>
          <a:p>
            <a:pPr algn="just"/>
            <a:r>
              <a:rPr lang="ro-RO" sz="1800" b="0" i="0" u="none" strike="noStrike" baseline="0" dirty="0"/>
              <a:t>- diametrul mediu, d</a:t>
            </a:r>
            <a:r>
              <a:rPr lang="ro-RO" sz="1800" b="0" i="0" u="none" strike="noStrike" baseline="-25000" dirty="0"/>
              <a:t>2</a:t>
            </a:r>
            <a:r>
              <a:rPr lang="ro-RO" sz="1800" b="0" i="0" u="none" strike="noStrike" baseline="0" dirty="0"/>
              <a:t>;</a:t>
            </a:r>
          </a:p>
          <a:p>
            <a:pPr algn="just"/>
            <a:r>
              <a:rPr lang="ro-RO" sz="1800" b="0" i="0" u="none" strike="noStrike" baseline="0" dirty="0"/>
              <a:t>- diametrul exterior (nominal), d.</a:t>
            </a:r>
            <a:endParaRPr lang="ro-RO" dirty="0"/>
          </a:p>
        </p:txBody>
      </p:sp>
      <p:sp>
        <p:nvSpPr>
          <p:cNvPr id="18" name="CasetăText 17">
            <a:extLst>
              <a:ext uri="{FF2B5EF4-FFF2-40B4-BE49-F238E27FC236}">
                <a16:creationId xmlns:a16="http://schemas.microsoft.com/office/drawing/2014/main" id="{612CA714-F59C-F4CA-6D08-1E00EEA670A4}"/>
              </a:ext>
            </a:extLst>
          </p:cNvPr>
          <p:cNvSpPr txBox="1"/>
          <p:nvPr/>
        </p:nvSpPr>
        <p:spPr>
          <a:xfrm>
            <a:off x="6995271" y="5647565"/>
            <a:ext cx="3589077" cy="923330"/>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10 </a:t>
            </a:r>
            <a:r>
              <a:rPr lang="it-IT" b="1" dirty="0">
                <a:solidFill>
                  <a:schemeClr val="tx2"/>
                </a:solidFill>
                <a:ea typeface="Calibri" panose="020F0502020204030204" pitchFamily="34" charset="0"/>
                <a:cs typeface="Calibri" panose="020F0502020204030204" pitchFamily="34" charset="0"/>
              </a:rPr>
              <a:t>Principalele elemente geometrice ale unei asamblări filetate</a:t>
            </a:r>
            <a:r>
              <a:rPr lang="en-US" b="1" dirty="0">
                <a:solidFill>
                  <a:schemeClr val="tx2"/>
                </a:solidFill>
                <a:ea typeface="Calibri" panose="020F0502020204030204" pitchFamily="34" charset="0"/>
                <a:cs typeface="Calibri" panose="020F0502020204030204" pitchFamily="34" charset="0"/>
              </a:rPr>
              <a:t> </a:t>
            </a:r>
            <a:r>
              <a:rPr lang="ro-RO" b="1" dirty="0">
                <a:solidFill>
                  <a:schemeClr val="tx2"/>
                </a:solidFill>
                <a:ea typeface="Calibri" panose="020F0502020204030204" pitchFamily="34" charset="0"/>
                <a:cs typeface="Calibri" panose="020F0502020204030204" pitchFamily="34" charset="0"/>
              </a:rPr>
              <a:t>[</a:t>
            </a:r>
            <a:r>
              <a:rPr lang="ro-RO" b="1" dirty="0">
                <a:solidFill>
                  <a:schemeClr val="tx2"/>
                </a:solidFill>
                <a:ea typeface="Calibri" panose="020F0502020204030204" pitchFamily="34" charset="0"/>
                <a:cs typeface="Calibri" panose="020F0502020204030204" pitchFamily="34" charset="0"/>
                <a:hlinkClick r:id="rId3"/>
              </a:rPr>
              <a:t>academia.edu</a:t>
            </a:r>
            <a:r>
              <a:rPr lang="en-US" b="1" dirty="0">
                <a:solidFill>
                  <a:schemeClr val="tx2"/>
                </a:solidFill>
                <a:ea typeface="Calibri" panose="020F0502020204030204" pitchFamily="34" charset="0"/>
                <a:cs typeface="Calibri" panose="020F0502020204030204" pitchFamily="34" charset="0"/>
              </a:rPr>
              <a:t>]</a:t>
            </a:r>
            <a:endParaRPr lang="ro-RO" dirty="0"/>
          </a:p>
        </p:txBody>
      </p:sp>
      <p:pic>
        <p:nvPicPr>
          <p:cNvPr id="20" name="Imagine 19">
            <a:extLst>
              <a:ext uri="{FF2B5EF4-FFF2-40B4-BE49-F238E27FC236}">
                <a16:creationId xmlns:a16="http://schemas.microsoft.com/office/drawing/2014/main" id="{07264BF3-B96C-703F-9044-4F984CCAFFA4}"/>
              </a:ext>
            </a:extLst>
          </p:cNvPr>
          <p:cNvPicPr>
            <a:picLocks noChangeAspect="1"/>
          </p:cNvPicPr>
          <p:nvPr/>
        </p:nvPicPr>
        <p:blipFill>
          <a:blip r:embed="rId4"/>
          <a:stretch>
            <a:fillRect/>
          </a:stretch>
        </p:blipFill>
        <p:spPr>
          <a:xfrm>
            <a:off x="6441828" y="1728990"/>
            <a:ext cx="4695962" cy="3015820"/>
          </a:xfrm>
          <a:prstGeom prst="rect">
            <a:avLst/>
          </a:prstGeom>
        </p:spPr>
      </p:pic>
      <p:sp>
        <p:nvSpPr>
          <p:cNvPr id="22" name="CasetăText 21">
            <a:extLst>
              <a:ext uri="{FF2B5EF4-FFF2-40B4-BE49-F238E27FC236}">
                <a16:creationId xmlns:a16="http://schemas.microsoft.com/office/drawing/2014/main" id="{C96B1F05-F929-5904-10F8-200EA0E1802B}"/>
              </a:ext>
            </a:extLst>
          </p:cNvPr>
          <p:cNvSpPr txBox="1"/>
          <p:nvPr/>
        </p:nvSpPr>
        <p:spPr>
          <a:xfrm>
            <a:off x="7106056" y="287105"/>
            <a:ext cx="3652736" cy="1200329"/>
          </a:xfrm>
          <a:prstGeom prst="rect">
            <a:avLst/>
          </a:prstGeom>
          <a:noFill/>
        </p:spPr>
        <p:txBody>
          <a:bodyPr wrap="square">
            <a:spAutoFit/>
          </a:bodyPr>
          <a:lstStyle/>
          <a:p>
            <a:pPr marL="285750" indent="-285750" algn="just">
              <a:buFont typeface="Wingdings" panose="05000000000000000000" pitchFamily="2" charset="2"/>
              <a:buChar char="v"/>
            </a:pPr>
            <a:r>
              <a:rPr lang="ro-RO" b="0" i="0" u="none" strike="noStrike" baseline="0" dirty="0"/>
              <a:t>pentru piuliță (sau gaură filetată):</a:t>
            </a:r>
          </a:p>
          <a:p>
            <a:pPr algn="just"/>
            <a:r>
              <a:rPr lang="ro-RO" b="0" i="0" u="none" strike="noStrike" baseline="0" dirty="0"/>
              <a:t>- diametrul interior, D</a:t>
            </a:r>
            <a:r>
              <a:rPr lang="ro-RO" b="0" i="0" u="none" strike="noStrike" baseline="-25000" dirty="0"/>
              <a:t>1</a:t>
            </a:r>
            <a:r>
              <a:rPr lang="ro-RO" b="0" i="0" u="none" strike="noStrike" baseline="0" dirty="0"/>
              <a:t> (D</a:t>
            </a:r>
            <a:r>
              <a:rPr lang="ro-RO" b="0" i="0" u="none" strike="noStrike" baseline="-25000" dirty="0"/>
              <a:t>1</a:t>
            </a:r>
            <a:r>
              <a:rPr lang="ro-RO" b="0" i="0" u="none" strike="noStrike" baseline="0" dirty="0"/>
              <a:t> &gt; d</a:t>
            </a:r>
            <a:r>
              <a:rPr lang="ro-RO" b="0" i="0" u="none" strike="noStrike" baseline="-25000" dirty="0"/>
              <a:t>1</a:t>
            </a:r>
            <a:r>
              <a:rPr lang="ro-RO" b="0" i="0" u="none" strike="noStrike" baseline="0" dirty="0"/>
              <a:t>);</a:t>
            </a:r>
          </a:p>
          <a:p>
            <a:pPr algn="just"/>
            <a:r>
              <a:rPr lang="ro-RO" b="0" i="0" u="none" strike="noStrike" baseline="0" dirty="0"/>
              <a:t>- diametrul mediu, D</a:t>
            </a:r>
            <a:r>
              <a:rPr lang="ro-RO" b="0" i="0" u="none" strike="noStrike" baseline="-25000" dirty="0"/>
              <a:t>2</a:t>
            </a:r>
            <a:r>
              <a:rPr lang="ro-RO" b="0" i="0" u="none" strike="noStrike" baseline="0" dirty="0"/>
              <a:t> (D</a:t>
            </a:r>
            <a:r>
              <a:rPr lang="ro-RO" b="0" i="0" u="none" strike="noStrike" baseline="-25000" dirty="0"/>
              <a:t>2</a:t>
            </a:r>
            <a:r>
              <a:rPr lang="ro-RO" b="0" i="0" u="none" strike="noStrike" baseline="0" dirty="0"/>
              <a:t> = d</a:t>
            </a:r>
            <a:r>
              <a:rPr lang="ro-RO" b="0" i="0" u="none" strike="noStrike" baseline="-25000" dirty="0"/>
              <a:t>2</a:t>
            </a:r>
            <a:r>
              <a:rPr lang="ro-RO" b="0" i="0" u="none" strike="noStrike" baseline="0" dirty="0"/>
              <a:t>);</a:t>
            </a:r>
          </a:p>
          <a:p>
            <a:pPr algn="just"/>
            <a:r>
              <a:rPr lang="pt-BR" b="0" i="0" u="none" strike="noStrike" baseline="0" dirty="0"/>
              <a:t>- diametrul exterior D (D &gt; d).</a:t>
            </a:r>
            <a:endParaRPr lang="ro-RO" dirty="0"/>
          </a:p>
        </p:txBody>
      </p:sp>
      <p:sp>
        <p:nvSpPr>
          <p:cNvPr id="24" name="CasetăText 23">
            <a:extLst>
              <a:ext uri="{FF2B5EF4-FFF2-40B4-BE49-F238E27FC236}">
                <a16:creationId xmlns:a16="http://schemas.microsoft.com/office/drawing/2014/main" id="{7F425508-8927-C897-BDE0-42B7517DA772}"/>
              </a:ext>
            </a:extLst>
          </p:cNvPr>
          <p:cNvSpPr txBox="1"/>
          <p:nvPr/>
        </p:nvSpPr>
        <p:spPr>
          <a:xfrm>
            <a:off x="4610152" y="2877576"/>
            <a:ext cx="1481552" cy="3693319"/>
          </a:xfrm>
          <a:prstGeom prst="rect">
            <a:avLst/>
          </a:prstGeom>
          <a:noFill/>
        </p:spPr>
        <p:txBody>
          <a:bodyPr wrap="square">
            <a:spAutoFit/>
          </a:bodyPr>
          <a:lstStyle/>
          <a:p>
            <a:pPr marL="285750" indent="-285750" algn="just">
              <a:buFont typeface="Wingdings" panose="05000000000000000000" pitchFamily="2" charset="2"/>
              <a:buChar char="v"/>
            </a:pPr>
            <a:r>
              <a:rPr lang="ro-RO" b="0" i="0" u="none" strike="noStrike" baseline="0" dirty="0"/>
              <a:t>pasul, p;</a:t>
            </a:r>
          </a:p>
          <a:p>
            <a:pPr marL="285750" indent="-285750" algn="just">
              <a:buFont typeface="Wingdings" panose="05000000000000000000" pitchFamily="2" charset="2"/>
              <a:buChar char="v"/>
            </a:pPr>
            <a:r>
              <a:rPr lang="ro-RO" b="0" i="0" u="none" strike="noStrike" baseline="0" dirty="0"/>
              <a:t>unghiurile înfășurării elicoidale:</a:t>
            </a:r>
          </a:p>
          <a:p>
            <a:pPr algn="just"/>
            <a:r>
              <a:rPr lang="pt-BR" b="0" i="0" u="none" strike="noStrike" baseline="0" dirty="0"/>
              <a:t>- pe cilindrul de diametru interior, </a:t>
            </a:r>
            <a:r>
              <a:rPr lang="el-GR" b="0" i="0" u="none" strike="noStrike" baseline="0" dirty="0"/>
              <a:t>α</a:t>
            </a:r>
            <a:r>
              <a:rPr lang="pt-BR" b="0" i="0" u="none" strike="noStrike" baseline="-25000" dirty="0"/>
              <a:t>1</a:t>
            </a:r>
            <a:r>
              <a:rPr lang="pt-BR" b="0" i="0" u="none" strike="noStrike" baseline="0" dirty="0"/>
              <a:t>;</a:t>
            </a:r>
          </a:p>
          <a:p>
            <a:pPr algn="just"/>
            <a:r>
              <a:rPr lang="pt-BR" b="0" i="0" u="none" strike="noStrike" baseline="0" dirty="0"/>
              <a:t>- pe cilindrul de diametru mediu, </a:t>
            </a:r>
            <a:r>
              <a:rPr lang="el-GR" b="0" i="0" u="none" strike="noStrike" baseline="0" dirty="0"/>
              <a:t>α</a:t>
            </a:r>
            <a:r>
              <a:rPr lang="ro-RO" b="0" i="0" u="none" strike="noStrike" baseline="-25000" dirty="0"/>
              <a:t>2</a:t>
            </a:r>
            <a:r>
              <a:rPr lang="pt-BR" b="0" i="0" u="none" strike="noStrike" baseline="0" dirty="0"/>
              <a:t>;</a:t>
            </a:r>
          </a:p>
          <a:p>
            <a:pPr algn="just"/>
            <a:r>
              <a:rPr lang="pt-BR" b="0" i="0" u="none" strike="noStrike" baseline="0" dirty="0"/>
              <a:t>- pe cilindrul de diametru exterior, </a:t>
            </a:r>
            <a:r>
              <a:rPr lang="el-GR" b="0" i="0" u="none" strike="noStrike" baseline="0" dirty="0"/>
              <a:t>α</a:t>
            </a:r>
            <a:r>
              <a:rPr lang="ro-RO" b="0" i="0" u="none" strike="noStrike" baseline="-25000" dirty="0"/>
              <a:t>3</a:t>
            </a:r>
            <a:endParaRPr lang="ro-RO" dirty="0"/>
          </a:p>
        </p:txBody>
      </p:sp>
    </p:spTree>
    <p:extLst>
      <p:ext uri="{BB962C8B-B14F-4D97-AF65-F5344CB8AC3E}">
        <p14:creationId xmlns:p14="http://schemas.microsoft.com/office/powerpoint/2010/main" val="3766803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A6E18C9-A34F-49C5-973E-6760D1EF1059}"/>
              </a:ext>
            </a:extLst>
          </p:cNvPr>
          <p:cNvSpPr>
            <a:spLocks noGrp="1"/>
          </p:cNvSpPr>
          <p:nvPr>
            <p:ph type="title"/>
          </p:nvPr>
        </p:nvSpPr>
        <p:spPr/>
        <p:txBody>
          <a:bodyPr rtlCol="0">
            <a:normAutofit/>
          </a:bodyPr>
          <a:lstStyle/>
          <a:p>
            <a:pPr rtl="0"/>
            <a:r>
              <a:rPr lang="ro-RO" sz="3000" dirty="0"/>
              <a:t>Clasificare</a:t>
            </a:r>
          </a:p>
        </p:txBody>
      </p:sp>
      <p:sp>
        <p:nvSpPr>
          <p:cNvPr id="6" name="Substituent număr diapozitiv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rtlCol="0"/>
          <a:lstStyle/>
          <a:p>
            <a:pPr rtl="0"/>
            <a:fld id="{8D581BC7-E183-40DB-AC97-C19EA4EB8894}" type="slidenum">
              <a:rPr lang="ro-RO" smtClean="0"/>
              <a:pPr rtl="0"/>
              <a:t>15</a:t>
            </a:fld>
            <a:endParaRPr lang="ro-RO" dirty="0"/>
          </a:p>
        </p:txBody>
      </p:sp>
      <p:sp>
        <p:nvSpPr>
          <p:cNvPr id="5" name="Substituent subsol 4">
            <a:extLst>
              <a:ext uri="{FF2B5EF4-FFF2-40B4-BE49-F238E27FC236}">
                <a16:creationId xmlns:a16="http://schemas.microsoft.com/office/drawing/2014/main" id="{1ED7D25D-51F0-4AAA-86C5-F3584C0E8A44}"/>
              </a:ext>
            </a:extLst>
          </p:cNvPr>
          <p:cNvSpPr>
            <a:spLocks noGrp="1"/>
          </p:cNvSpPr>
          <p:nvPr>
            <p:ph type="ftr" sz="quarter" idx="11"/>
          </p:nvPr>
        </p:nvSpPr>
        <p:spPr/>
        <p:txBody>
          <a:bodyPr rtlCol="0"/>
          <a:lstStyle/>
          <a:p>
            <a:pPr rtl="0"/>
            <a:r>
              <a:rPr lang="ro-RO" dirty="0"/>
              <a:t>Asamblări filetate</a:t>
            </a:r>
          </a:p>
        </p:txBody>
      </p:sp>
      <p:sp>
        <p:nvSpPr>
          <p:cNvPr id="4" name="Substituent dată 3">
            <a:extLst>
              <a:ext uri="{FF2B5EF4-FFF2-40B4-BE49-F238E27FC236}">
                <a16:creationId xmlns:a16="http://schemas.microsoft.com/office/drawing/2014/main" id="{F48CF653-A1E7-473E-A717-8659C5E457A1}"/>
              </a:ext>
            </a:extLst>
          </p:cNvPr>
          <p:cNvSpPr>
            <a:spLocks noGrp="1"/>
          </p:cNvSpPr>
          <p:nvPr>
            <p:ph type="dt" sz="half" idx="10"/>
          </p:nvPr>
        </p:nvSpPr>
        <p:spPr/>
        <p:txBody>
          <a:bodyPr rtlCol="0"/>
          <a:lstStyle/>
          <a:p>
            <a:pPr rtl="0"/>
            <a:r>
              <a:rPr lang="ro-RO" dirty="0"/>
              <a:t>01.10.2025</a:t>
            </a:r>
          </a:p>
        </p:txBody>
      </p:sp>
      <p:sp>
        <p:nvSpPr>
          <p:cNvPr id="15" name="CasetăText 14">
            <a:extLst>
              <a:ext uri="{FF2B5EF4-FFF2-40B4-BE49-F238E27FC236}">
                <a16:creationId xmlns:a16="http://schemas.microsoft.com/office/drawing/2014/main" id="{3F5DF1C4-5B64-A990-89AF-994AFE904461}"/>
              </a:ext>
            </a:extLst>
          </p:cNvPr>
          <p:cNvSpPr txBox="1"/>
          <p:nvPr/>
        </p:nvSpPr>
        <p:spPr>
          <a:xfrm>
            <a:off x="286020" y="152191"/>
            <a:ext cx="4464049" cy="3416320"/>
          </a:xfrm>
          <a:prstGeom prst="rect">
            <a:avLst/>
          </a:prstGeom>
          <a:noFill/>
        </p:spPr>
        <p:txBody>
          <a:bodyPr wrap="square">
            <a:spAutoFit/>
          </a:bodyPr>
          <a:lstStyle/>
          <a:p>
            <a:pPr algn="just"/>
            <a:r>
              <a:rPr lang="it-IT" sz="1800" b="1" i="0" u="none" strike="noStrike" baseline="0" dirty="0">
                <a:solidFill>
                  <a:schemeClr val="bg2"/>
                </a:solidFill>
              </a:rPr>
              <a:t>Asamblările filetate pot fi clasificate după mai multe criterii [3]:</a:t>
            </a:r>
          </a:p>
          <a:p>
            <a:pPr marL="285750" indent="-285750" algn="just">
              <a:buFont typeface="Wingdings" panose="05000000000000000000" pitchFamily="2" charset="2"/>
              <a:buChar char="Ø"/>
            </a:pPr>
            <a:r>
              <a:rPr lang="ro-RO" sz="1800" b="0" i="0" u="sng" strike="noStrike" baseline="0" dirty="0"/>
              <a:t>1. după rolul funcțional</a:t>
            </a:r>
            <a:r>
              <a:rPr lang="ro-RO" sz="1800" b="0" i="0" u="none" strike="noStrike" baseline="0" dirty="0"/>
              <a:t>:</a:t>
            </a:r>
          </a:p>
          <a:p>
            <a:pPr indent="174625" algn="just"/>
            <a:r>
              <a:rPr lang="ro-RO" sz="1800" b="0" i="0" u="none" strike="noStrike" baseline="0" dirty="0">
                <a:solidFill>
                  <a:schemeClr val="tx2"/>
                </a:solidFill>
              </a:rPr>
              <a:t>- strângerea unor piese pentru fixare și/sau tensionare;</a:t>
            </a:r>
          </a:p>
          <a:p>
            <a:pPr indent="174625" algn="just"/>
            <a:r>
              <a:rPr lang="ro-RO" sz="1800" b="0" i="0" u="none" strike="noStrike" baseline="0" dirty="0">
                <a:solidFill>
                  <a:schemeClr val="tx2"/>
                </a:solidFill>
              </a:rPr>
              <a:t>- transformarea mișcării de rotație în translație (sau invers);</a:t>
            </a:r>
          </a:p>
          <a:p>
            <a:pPr indent="174625" algn="just"/>
            <a:r>
              <a:rPr lang="ro-RO" sz="1800" b="0" i="0" u="none" strike="noStrike" baseline="0" dirty="0">
                <a:solidFill>
                  <a:schemeClr val="tx2"/>
                </a:solidFill>
              </a:rPr>
              <a:t>- amplificarea forței cu care se face strângerea;</a:t>
            </a:r>
          </a:p>
          <a:p>
            <a:pPr indent="174625" algn="just"/>
            <a:r>
              <a:rPr lang="ro-RO" sz="1800" b="0" i="0" u="none" strike="noStrike" baseline="0" dirty="0">
                <a:solidFill>
                  <a:schemeClr val="tx2"/>
                </a:solidFill>
              </a:rPr>
              <a:t>- reglarea poziției relative a două piese;</a:t>
            </a:r>
          </a:p>
          <a:p>
            <a:pPr indent="174625" algn="just"/>
            <a:r>
              <a:rPr lang="ro-RO" sz="1800" b="0" i="0" u="none" strike="noStrike" baseline="0" dirty="0">
                <a:solidFill>
                  <a:schemeClr val="tx2"/>
                </a:solidFill>
              </a:rPr>
              <a:t>- măsurarea.</a:t>
            </a:r>
          </a:p>
          <a:p>
            <a:pPr marL="285750" indent="-285750" algn="just">
              <a:buFont typeface="Wingdings" panose="05000000000000000000" pitchFamily="2" charset="2"/>
              <a:buChar char="Ø"/>
            </a:pPr>
            <a:r>
              <a:rPr lang="ro-RO" sz="1800" b="0" i="0" u="sng" strike="noStrike" baseline="0" dirty="0"/>
              <a:t>2. după profilul filetului</a:t>
            </a:r>
            <a:r>
              <a:rPr lang="ro-RO" sz="1800" b="0" i="0" u="none" strike="noStrike" baseline="0" dirty="0"/>
              <a:t> (v. fig. 11 și tab. 1):</a:t>
            </a:r>
            <a:endParaRPr lang="ro-RO" dirty="0"/>
          </a:p>
        </p:txBody>
      </p:sp>
      <p:pic>
        <p:nvPicPr>
          <p:cNvPr id="17" name="Imagine 16">
            <a:extLst>
              <a:ext uri="{FF2B5EF4-FFF2-40B4-BE49-F238E27FC236}">
                <a16:creationId xmlns:a16="http://schemas.microsoft.com/office/drawing/2014/main" id="{0B817A12-DF9B-6596-475D-A630BE72B76B}"/>
              </a:ext>
            </a:extLst>
          </p:cNvPr>
          <p:cNvPicPr>
            <a:picLocks noChangeAspect="1"/>
          </p:cNvPicPr>
          <p:nvPr/>
        </p:nvPicPr>
        <p:blipFill>
          <a:blip r:embed="rId3"/>
          <a:stretch>
            <a:fillRect/>
          </a:stretch>
        </p:blipFill>
        <p:spPr>
          <a:xfrm>
            <a:off x="6319736" y="1772784"/>
            <a:ext cx="5586245" cy="17601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8" name="CasetăText 17">
            <a:extLst>
              <a:ext uri="{FF2B5EF4-FFF2-40B4-BE49-F238E27FC236}">
                <a16:creationId xmlns:a16="http://schemas.microsoft.com/office/drawing/2014/main" id="{B102018B-4D58-73D2-94C8-7819E2564791}"/>
              </a:ext>
            </a:extLst>
          </p:cNvPr>
          <p:cNvSpPr txBox="1"/>
          <p:nvPr/>
        </p:nvSpPr>
        <p:spPr>
          <a:xfrm>
            <a:off x="8396083" y="1291516"/>
            <a:ext cx="3657170"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11 </a:t>
            </a:r>
            <a:r>
              <a:rPr lang="it-IT" b="1" dirty="0">
                <a:solidFill>
                  <a:schemeClr val="tx2"/>
                </a:solidFill>
                <a:ea typeface="Calibri" panose="020F0502020204030204" pitchFamily="34" charset="0"/>
                <a:cs typeface="Calibri" panose="020F0502020204030204" pitchFamily="34" charset="0"/>
              </a:rPr>
              <a:t>Profile de filet </a:t>
            </a:r>
            <a:r>
              <a:rPr lang="ro-RO" b="1" dirty="0">
                <a:solidFill>
                  <a:schemeClr val="tx2"/>
                </a:solidFill>
                <a:ea typeface="Calibri" panose="020F0502020204030204" pitchFamily="34" charset="0"/>
                <a:cs typeface="Calibri" panose="020F0502020204030204" pitchFamily="34" charset="0"/>
              </a:rPr>
              <a:t>[</a:t>
            </a:r>
            <a:r>
              <a:rPr lang="ro-RO" b="1" dirty="0">
                <a:solidFill>
                  <a:schemeClr val="tx2"/>
                </a:solidFill>
                <a:ea typeface="Calibri" panose="020F0502020204030204" pitchFamily="34" charset="0"/>
                <a:cs typeface="Calibri" panose="020F0502020204030204" pitchFamily="34" charset="0"/>
                <a:hlinkClick r:id="rId4"/>
              </a:rPr>
              <a:t>academia.edu</a:t>
            </a:r>
            <a:r>
              <a:rPr lang="en-US" b="1" dirty="0">
                <a:solidFill>
                  <a:schemeClr val="tx2"/>
                </a:solidFill>
                <a:ea typeface="Calibri" panose="020F0502020204030204" pitchFamily="34" charset="0"/>
                <a:cs typeface="Calibri" panose="020F0502020204030204" pitchFamily="34" charset="0"/>
              </a:rPr>
              <a:t>]</a:t>
            </a:r>
            <a:endParaRPr lang="ro-RO" dirty="0"/>
          </a:p>
        </p:txBody>
      </p:sp>
      <p:pic>
        <p:nvPicPr>
          <p:cNvPr id="20" name="Imagine 19" descr="O imagine care conține text, captură de ecran, Font, număr&#10;&#10;Descriere generată automat">
            <a:extLst>
              <a:ext uri="{FF2B5EF4-FFF2-40B4-BE49-F238E27FC236}">
                <a16:creationId xmlns:a16="http://schemas.microsoft.com/office/drawing/2014/main" id="{703A8334-AFAA-3D62-2CDA-D373B6669E11}"/>
              </a:ext>
            </a:extLst>
          </p:cNvPr>
          <p:cNvPicPr>
            <a:picLocks noChangeAspect="1"/>
          </p:cNvPicPr>
          <p:nvPr/>
        </p:nvPicPr>
        <p:blipFill>
          <a:blip r:embed="rId5"/>
          <a:stretch>
            <a:fillRect/>
          </a:stretch>
        </p:blipFill>
        <p:spPr>
          <a:xfrm>
            <a:off x="2414803" y="4098534"/>
            <a:ext cx="7809865" cy="2480592"/>
          </a:xfrm>
          <a:prstGeom prst="rect">
            <a:avLst/>
          </a:prstGeom>
        </p:spPr>
      </p:pic>
      <p:sp>
        <p:nvSpPr>
          <p:cNvPr id="23" name="CasetăText 22">
            <a:extLst>
              <a:ext uri="{FF2B5EF4-FFF2-40B4-BE49-F238E27FC236}">
                <a16:creationId xmlns:a16="http://schemas.microsoft.com/office/drawing/2014/main" id="{327EB2C6-7482-584E-2E95-7D6C2A667D05}"/>
              </a:ext>
            </a:extLst>
          </p:cNvPr>
          <p:cNvSpPr txBox="1"/>
          <p:nvPr/>
        </p:nvSpPr>
        <p:spPr>
          <a:xfrm>
            <a:off x="3255523" y="3743572"/>
            <a:ext cx="6128424"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Tab. 1 </a:t>
            </a:r>
            <a:r>
              <a:rPr lang="it-IT" b="1" dirty="0">
                <a:solidFill>
                  <a:schemeClr val="tx2"/>
                </a:solidFill>
                <a:ea typeface="Calibri" panose="020F0502020204030204" pitchFamily="34" charset="0"/>
                <a:cs typeface="Calibri" panose="020F0502020204030204" pitchFamily="34" charset="0"/>
              </a:rPr>
              <a:t>Clasificarea filetelor după profil </a:t>
            </a:r>
            <a:r>
              <a:rPr lang="ro-RO" b="1" dirty="0">
                <a:solidFill>
                  <a:schemeClr val="tx2"/>
                </a:solidFill>
                <a:ea typeface="Calibri" panose="020F0502020204030204" pitchFamily="34" charset="0"/>
                <a:cs typeface="Calibri" panose="020F0502020204030204" pitchFamily="34" charset="0"/>
              </a:rPr>
              <a:t>[</a:t>
            </a:r>
            <a:r>
              <a:rPr lang="ro-RO" b="1" dirty="0">
                <a:solidFill>
                  <a:schemeClr val="tx2"/>
                </a:solidFill>
                <a:ea typeface="Calibri" panose="020F0502020204030204" pitchFamily="34" charset="0"/>
                <a:cs typeface="Calibri" panose="020F0502020204030204" pitchFamily="34" charset="0"/>
                <a:hlinkClick r:id="rId4"/>
              </a:rPr>
              <a:t>academia.edu</a:t>
            </a:r>
            <a:r>
              <a:rPr lang="en-US" b="1" dirty="0">
                <a:solidFill>
                  <a:schemeClr val="tx2"/>
                </a:solidFill>
                <a:ea typeface="Calibri" panose="020F0502020204030204" pitchFamily="34" charset="0"/>
                <a:cs typeface="Calibri" panose="020F0502020204030204" pitchFamily="34" charset="0"/>
              </a:rPr>
              <a:t>]</a:t>
            </a:r>
            <a:endParaRPr lang="ro-RO" dirty="0"/>
          </a:p>
        </p:txBody>
      </p:sp>
    </p:spTree>
    <p:extLst>
      <p:ext uri="{BB962C8B-B14F-4D97-AF65-F5344CB8AC3E}">
        <p14:creationId xmlns:p14="http://schemas.microsoft.com/office/powerpoint/2010/main" val="4080312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u 4">
            <a:extLst>
              <a:ext uri="{FF2B5EF4-FFF2-40B4-BE49-F238E27FC236}">
                <a16:creationId xmlns:a16="http://schemas.microsoft.com/office/drawing/2014/main" id="{9FFA9230-37E2-4CEB-A3E5-B704CE27367E}"/>
              </a:ext>
            </a:extLst>
          </p:cNvPr>
          <p:cNvSpPr>
            <a:spLocks noGrp="1"/>
          </p:cNvSpPr>
          <p:nvPr>
            <p:ph type="title"/>
          </p:nvPr>
        </p:nvSpPr>
        <p:spPr>
          <a:xfrm>
            <a:off x="7344383" y="707529"/>
            <a:ext cx="4070767" cy="569086"/>
          </a:xfrm>
        </p:spPr>
        <p:txBody>
          <a:bodyPr rtlCol="0">
            <a:normAutofit fontScale="90000"/>
          </a:bodyPr>
          <a:lstStyle/>
          <a:p>
            <a:pPr rtl="0"/>
            <a:r>
              <a:rPr lang="ro-RO" sz="3000" dirty="0"/>
              <a:t>Clasificare (continuare)</a:t>
            </a:r>
          </a:p>
        </p:txBody>
      </p:sp>
      <p:sp>
        <p:nvSpPr>
          <p:cNvPr id="6" name="Substituent text 5">
            <a:extLst>
              <a:ext uri="{FF2B5EF4-FFF2-40B4-BE49-F238E27FC236}">
                <a16:creationId xmlns:a16="http://schemas.microsoft.com/office/drawing/2014/main" id="{04CE41FD-E209-4A5A-A2E8-544E35CFA6C5}"/>
              </a:ext>
            </a:extLst>
          </p:cNvPr>
          <p:cNvSpPr>
            <a:spLocks noGrp="1"/>
          </p:cNvSpPr>
          <p:nvPr>
            <p:ph type="body" idx="1"/>
          </p:nvPr>
        </p:nvSpPr>
        <p:spPr>
          <a:xfrm>
            <a:off x="778643" y="1545937"/>
            <a:ext cx="10636507" cy="1082091"/>
          </a:xfrm>
        </p:spPr>
        <p:txBody>
          <a:bodyPr rtlCol="0">
            <a:noAutofit/>
          </a:bodyPr>
          <a:lstStyle/>
          <a:p>
            <a:pPr rtl="0"/>
            <a:r>
              <a:rPr lang="ro-RO" dirty="0">
                <a:solidFill>
                  <a:schemeClr val="tx2"/>
                </a:solidFill>
              </a:rPr>
              <a:t>Filetele se mai pot clasifica: </a:t>
            </a:r>
          </a:p>
          <a:p>
            <a:pPr rtl="0"/>
            <a:r>
              <a:rPr lang="ro-RO" u="sng" dirty="0"/>
              <a:t>3. după tipul execuției</a:t>
            </a:r>
            <a:r>
              <a:rPr lang="ro-RO" dirty="0"/>
              <a:t> </a:t>
            </a:r>
            <a:r>
              <a:rPr lang="ro-RO" dirty="0">
                <a:solidFill>
                  <a:schemeClr val="tx2"/>
                </a:solidFill>
              </a:rPr>
              <a:t>(precise, semi precise sau grosolane), </a:t>
            </a:r>
          </a:p>
          <a:p>
            <a:pPr rtl="0"/>
            <a:r>
              <a:rPr lang="ro-RO" u="sng" dirty="0"/>
              <a:t>4. după forma constructivă</a:t>
            </a:r>
            <a:r>
              <a:rPr lang="ro-RO" dirty="0"/>
              <a:t> </a:t>
            </a:r>
            <a:r>
              <a:rPr lang="ro-RO" dirty="0">
                <a:solidFill>
                  <a:schemeClr val="tx2"/>
                </a:solidFill>
              </a:rPr>
              <a:t>(șuruburi cu cap hexagonal, cu cap cilindric și hexagon interior etc.</a:t>
            </a:r>
            <a:r>
              <a:rPr lang="ro-RO" i="0" u="none" strike="noStrike" baseline="0" dirty="0">
                <a:solidFill>
                  <a:schemeClr val="tx2"/>
                </a:solidFill>
              </a:rPr>
              <a:t>)</a:t>
            </a:r>
            <a:r>
              <a:rPr lang="ro-RO" dirty="0">
                <a:solidFill>
                  <a:schemeClr val="tx2"/>
                </a:solidFill>
              </a:rPr>
              <a:t> </a:t>
            </a:r>
          </a:p>
        </p:txBody>
      </p:sp>
      <p:sp>
        <p:nvSpPr>
          <p:cNvPr id="9" name="Substituent text 8">
            <a:extLst>
              <a:ext uri="{FF2B5EF4-FFF2-40B4-BE49-F238E27FC236}">
                <a16:creationId xmlns:a16="http://schemas.microsoft.com/office/drawing/2014/main" id="{4E74A44B-1AAF-44D0-A426-104890F03E29}"/>
              </a:ext>
            </a:extLst>
          </p:cNvPr>
          <p:cNvSpPr>
            <a:spLocks noGrp="1"/>
          </p:cNvSpPr>
          <p:nvPr>
            <p:ph type="body" idx="16"/>
          </p:nvPr>
        </p:nvSpPr>
        <p:spPr>
          <a:xfrm>
            <a:off x="1051829" y="3854726"/>
            <a:ext cx="2944368" cy="328343"/>
          </a:xfrm>
        </p:spPr>
        <p:txBody>
          <a:bodyPr rtlCol="0">
            <a:normAutofit fontScale="92500"/>
          </a:bodyPr>
          <a:lstStyle/>
          <a:p>
            <a:pPr marL="342900" indent="-255588" rtl="0">
              <a:buFont typeface="Wingdings" panose="05000000000000000000" pitchFamily="2" charset="2"/>
              <a:buChar char="Ø"/>
            </a:pPr>
            <a:r>
              <a:rPr lang="ro-RO" dirty="0">
                <a:solidFill>
                  <a:schemeClr val="tx1"/>
                </a:solidFill>
              </a:rPr>
              <a:t>după finețea pasului:</a:t>
            </a:r>
          </a:p>
        </p:txBody>
      </p:sp>
      <p:sp>
        <p:nvSpPr>
          <p:cNvPr id="8" name="Substituent text 7">
            <a:extLst>
              <a:ext uri="{FF2B5EF4-FFF2-40B4-BE49-F238E27FC236}">
                <a16:creationId xmlns:a16="http://schemas.microsoft.com/office/drawing/2014/main" id="{D5450AF9-6A8E-4054-A832-F7BF5DA0E16C}"/>
              </a:ext>
            </a:extLst>
          </p:cNvPr>
          <p:cNvSpPr>
            <a:spLocks noGrp="1"/>
          </p:cNvSpPr>
          <p:nvPr>
            <p:ph type="body" idx="14"/>
          </p:nvPr>
        </p:nvSpPr>
        <p:spPr>
          <a:xfrm>
            <a:off x="1707510" y="4271296"/>
            <a:ext cx="1633005" cy="1159397"/>
          </a:xfrm>
        </p:spPr>
        <p:txBody>
          <a:bodyPr rtlCol="0">
            <a:normAutofit/>
          </a:bodyPr>
          <a:lstStyle/>
          <a:p>
            <a:pPr algn="l"/>
            <a:r>
              <a:rPr lang="ro-RO" sz="1800" b="0" i="0" u="none" strike="noStrike" baseline="0" dirty="0">
                <a:latin typeface="TimesNewRomanPSMT"/>
              </a:rPr>
              <a:t>- cu pas normal;</a:t>
            </a:r>
          </a:p>
          <a:p>
            <a:pPr algn="l"/>
            <a:r>
              <a:rPr lang="ro-RO" sz="1800" b="0" i="0" u="none" strike="noStrike" baseline="0" dirty="0">
                <a:latin typeface="TimesNewRomanPSMT"/>
              </a:rPr>
              <a:t>- cu pas fin;</a:t>
            </a:r>
          </a:p>
          <a:p>
            <a:pPr algn="l"/>
            <a:r>
              <a:rPr lang="ro-RO" sz="1800" b="0" i="0" u="none" strike="noStrike" baseline="0" dirty="0">
                <a:latin typeface="TimesNewRomanPSMT"/>
              </a:rPr>
              <a:t>- cu pas mare.</a:t>
            </a:r>
            <a:endParaRPr lang="ro-RO" dirty="0"/>
          </a:p>
        </p:txBody>
      </p:sp>
      <p:sp>
        <p:nvSpPr>
          <p:cNvPr id="12" name="Substituent text 11">
            <a:extLst>
              <a:ext uri="{FF2B5EF4-FFF2-40B4-BE49-F238E27FC236}">
                <a16:creationId xmlns:a16="http://schemas.microsoft.com/office/drawing/2014/main" id="{CC46A248-3DD2-4083-A410-269D3C38BC7D}"/>
              </a:ext>
            </a:extLst>
          </p:cNvPr>
          <p:cNvSpPr>
            <a:spLocks noGrp="1"/>
          </p:cNvSpPr>
          <p:nvPr>
            <p:ph type="body" sz="quarter" idx="28"/>
          </p:nvPr>
        </p:nvSpPr>
        <p:spPr/>
        <p:txBody>
          <a:bodyPr rtlCol="0"/>
          <a:lstStyle/>
          <a:p>
            <a:pPr rtl="0"/>
            <a:r>
              <a:rPr lang="ro-RO" dirty="0"/>
              <a:t>6</a:t>
            </a:r>
          </a:p>
        </p:txBody>
      </p:sp>
      <p:sp>
        <p:nvSpPr>
          <p:cNvPr id="13" name="Substituent text 12">
            <a:extLst>
              <a:ext uri="{FF2B5EF4-FFF2-40B4-BE49-F238E27FC236}">
                <a16:creationId xmlns:a16="http://schemas.microsoft.com/office/drawing/2014/main" id="{C2591E4E-87B2-4D64-B582-FBD4968920C5}"/>
              </a:ext>
            </a:extLst>
          </p:cNvPr>
          <p:cNvSpPr>
            <a:spLocks noGrp="1"/>
          </p:cNvSpPr>
          <p:nvPr>
            <p:ph type="body" idx="29"/>
          </p:nvPr>
        </p:nvSpPr>
        <p:spPr>
          <a:xfrm>
            <a:off x="4476163" y="3854726"/>
            <a:ext cx="3293064" cy="328343"/>
          </a:xfrm>
        </p:spPr>
        <p:txBody>
          <a:bodyPr rtlCol="0">
            <a:normAutofit fontScale="92500"/>
          </a:bodyPr>
          <a:lstStyle/>
          <a:p>
            <a:pPr marL="342900" indent="-255588" rtl="0">
              <a:buFont typeface="Wingdings" panose="05000000000000000000" pitchFamily="2" charset="2"/>
              <a:buChar char="Ø"/>
            </a:pPr>
            <a:r>
              <a:rPr lang="ro-RO" dirty="0">
                <a:solidFill>
                  <a:schemeClr val="tx1"/>
                </a:solidFill>
              </a:rPr>
              <a:t>după sensul înfășurării:</a:t>
            </a:r>
          </a:p>
        </p:txBody>
      </p:sp>
      <p:sp>
        <p:nvSpPr>
          <p:cNvPr id="11" name="Substituent text 10">
            <a:extLst>
              <a:ext uri="{FF2B5EF4-FFF2-40B4-BE49-F238E27FC236}">
                <a16:creationId xmlns:a16="http://schemas.microsoft.com/office/drawing/2014/main" id="{D02433E8-0DB5-41D8-8B35-D76C17922FE5}"/>
              </a:ext>
            </a:extLst>
          </p:cNvPr>
          <p:cNvSpPr>
            <a:spLocks noGrp="1"/>
          </p:cNvSpPr>
          <p:nvPr>
            <p:ph type="body" idx="27"/>
          </p:nvPr>
        </p:nvSpPr>
        <p:spPr>
          <a:xfrm>
            <a:off x="5109039" y="4315559"/>
            <a:ext cx="1633005" cy="718993"/>
          </a:xfrm>
        </p:spPr>
        <p:txBody>
          <a:bodyPr rtlCol="0">
            <a:normAutofit/>
          </a:bodyPr>
          <a:lstStyle/>
          <a:p>
            <a:pPr algn="l"/>
            <a:r>
              <a:rPr lang="ro-RO" sz="1800" b="0" i="0" u="none" strike="noStrike" baseline="0" dirty="0">
                <a:latin typeface="TimesNewRomanPSMT"/>
              </a:rPr>
              <a:t>- cu filet dreapta;</a:t>
            </a:r>
          </a:p>
          <a:p>
            <a:pPr algn="l"/>
            <a:r>
              <a:rPr lang="ro-RO" sz="1800" b="0" i="0" u="none" strike="noStrike" baseline="0" dirty="0">
                <a:latin typeface="TimesNewRomanPSMT"/>
              </a:rPr>
              <a:t>- cu filet stânga.</a:t>
            </a:r>
            <a:endParaRPr lang="ro-RO" dirty="0"/>
          </a:p>
        </p:txBody>
      </p:sp>
      <p:sp>
        <p:nvSpPr>
          <p:cNvPr id="15" name="Substituent text 14">
            <a:extLst>
              <a:ext uri="{FF2B5EF4-FFF2-40B4-BE49-F238E27FC236}">
                <a16:creationId xmlns:a16="http://schemas.microsoft.com/office/drawing/2014/main" id="{A0DE6855-935C-4D9C-A6CA-A30ED4BC73A2}"/>
              </a:ext>
            </a:extLst>
          </p:cNvPr>
          <p:cNvSpPr>
            <a:spLocks noGrp="1"/>
          </p:cNvSpPr>
          <p:nvPr>
            <p:ph type="body" sz="quarter" idx="31"/>
          </p:nvPr>
        </p:nvSpPr>
        <p:spPr/>
        <p:txBody>
          <a:bodyPr rtlCol="0"/>
          <a:lstStyle/>
          <a:p>
            <a:pPr rtl="0"/>
            <a:r>
              <a:rPr lang="ro-RO" dirty="0"/>
              <a:t>7</a:t>
            </a:r>
          </a:p>
        </p:txBody>
      </p:sp>
      <p:sp>
        <p:nvSpPr>
          <p:cNvPr id="16" name="Substituent text 15">
            <a:extLst>
              <a:ext uri="{FF2B5EF4-FFF2-40B4-BE49-F238E27FC236}">
                <a16:creationId xmlns:a16="http://schemas.microsoft.com/office/drawing/2014/main" id="{A9BECA94-5E25-4E6D-A58C-7792A89CED7C}"/>
              </a:ext>
            </a:extLst>
          </p:cNvPr>
          <p:cNvSpPr>
            <a:spLocks noGrp="1"/>
          </p:cNvSpPr>
          <p:nvPr>
            <p:ph type="body" idx="32"/>
          </p:nvPr>
        </p:nvSpPr>
        <p:spPr>
          <a:xfrm>
            <a:off x="8095622" y="3738926"/>
            <a:ext cx="3842427" cy="448027"/>
          </a:xfrm>
        </p:spPr>
        <p:txBody>
          <a:bodyPr rtlCol="0">
            <a:normAutofit fontScale="92500"/>
          </a:bodyPr>
          <a:lstStyle/>
          <a:p>
            <a:pPr marL="342900" indent="-255588" rtl="0">
              <a:buFont typeface="Wingdings" panose="05000000000000000000" pitchFamily="2" charset="2"/>
              <a:buChar char="Ø"/>
            </a:pPr>
            <a:r>
              <a:rPr lang="ro-RO" dirty="0">
                <a:solidFill>
                  <a:schemeClr val="tx1"/>
                </a:solidFill>
              </a:rPr>
              <a:t>după numărul de începuturi:</a:t>
            </a:r>
          </a:p>
        </p:txBody>
      </p:sp>
      <p:sp>
        <p:nvSpPr>
          <p:cNvPr id="14" name="Substituent text 13">
            <a:extLst>
              <a:ext uri="{FF2B5EF4-FFF2-40B4-BE49-F238E27FC236}">
                <a16:creationId xmlns:a16="http://schemas.microsoft.com/office/drawing/2014/main" id="{1A32FF73-A652-43C6-96BD-425851F591BC}"/>
              </a:ext>
            </a:extLst>
          </p:cNvPr>
          <p:cNvSpPr>
            <a:spLocks noGrp="1"/>
          </p:cNvSpPr>
          <p:nvPr>
            <p:ph type="body" idx="30"/>
          </p:nvPr>
        </p:nvSpPr>
        <p:spPr>
          <a:xfrm>
            <a:off x="8851334" y="4271296"/>
            <a:ext cx="2486281" cy="718993"/>
          </a:xfrm>
        </p:spPr>
        <p:txBody>
          <a:bodyPr rtlCol="0">
            <a:normAutofit/>
          </a:bodyPr>
          <a:lstStyle/>
          <a:p>
            <a:pPr algn="l"/>
            <a:r>
              <a:rPr lang="ro-RO" sz="1800" b="0" i="0" u="none" strike="noStrike" baseline="0" dirty="0">
                <a:latin typeface="TimesNewRomanPSMT"/>
              </a:rPr>
              <a:t>- cu un început;</a:t>
            </a:r>
          </a:p>
          <a:p>
            <a:pPr algn="l"/>
            <a:r>
              <a:rPr lang="ro-RO" sz="1800" b="0" i="0" u="none" strike="noStrike" baseline="0" dirty="0">
                <a:latin typeface="TimesNewRomanPSMT"/>
              </a:rPr>
              <a:t>- cu mai multe începuturi.</a:t>
            </a:r>
            <a:endParaRPr lang="ro-RO" dirty="0"/>
          </a:p>
        </p:txBody>
      </p:sp>
      <p:sp>
        <p:nvSpPr>
          <p:cNvPr id="4" name="Substituent număr diapozitiv 3">
            <a:extLst>
              <a:ext uri="{FF2B5EF4-FFF2-40B4-BE49-F238E27FC236}">
                <a16:creationId xmlns:a16="http://schemas.microsoft.com/office/drawing/2014/main" id="{30CD95F8-281D-4A11-99F2-9795C5264F76}"/>
              </a:ext>
            </a:extLst>
          </p:cNvPr>
          <p:cNvSpPr>
            <a:spLocks noGrp="1"/>
          </p:cNvSpPr>
          <p:nvPr>
            <p:ph type="sldNum" sz="quarter" idx="12"/>
          </p:nvPr>
        </p:nvSpPr>
        <p:spPr/>
        <p:txBody>
          <a:bodyPr rtlCol="0"/>
          <a:lstStyle/>
          <a:p>
            <a:pPr rtl="0"/>
            <a:fld id="{8D581BC7-E183-40DB-AC97-C19EA4EB8894}" type="slidenum">
              <a:rPr lang="ro-RO" smtClean="0"/>
              <a:pPr rtl="0"/>
              <a:t>16</a:t>
            </a:fld>
            <a:endParaRPr lang="ro-RO" dirty="0"/>
          </a:p>
        </p:txBody>
      </p:sp>
      <p:sp>
        <p:nvSpPr>
          <p:cNvPr id="3" name="Substituent subsol 2">
            <a:extLst>
              <a:ext uri="{FF2B5EF4-FFF2-40B4-BE49-F238E27FC236}">
                <a16:creationId xmlns:a16="http://schemas.microsoft.com/office/drawing/2014/main" id="{6EF07EF2-7D34-4156-A053-F39C573604F8}"/>
              </a:ext>
            </a:extLst>
          </p:cNvPr>
          <p:cNvSpPr>
            <a:spLocks noGrp="1"/>
          </p:cNvSpPr>
          <p:nvPr>
            <p:ph type="ftr" sz="quarter" idx="11"/>
          </p:nvPr>
        </p:nvSpPr>
        <p:spPr/>
        <p:txBody>
          <a:bodyPr rtlCol="0"/>
          <a:lstStyle/>
          <a:p>
            <a:pPr rtl="0"/>
            <a:r>
              <a:rPr lang="ro-RO" dirty="0"/>
              <a:t>Asamblări filetate</a:t>
            </a:r>
          </a:p>
        </p:txBody>
      </p:sp>
      <p:sp>
        <p:nvSpPr>
          <p:cNvPr id="2" name="Substituent dată 1">
            <a:extLst>
              <a:ext uri="{FF2B5EF4-FFF2-40B4-BE49-F238E27FC236}">
                <a16:creationId xmlns:a16="http://schemas.microsoft.com/office/drawing/2014/main" id="{AC3AE2A4-3957-4B28-BF08-92D47AFB3D61}"/>
              </a:ext>
            </a:extLst>
          </p:cNvPr>
          <p:cNvSpPr>
            <a:spLocks noGrp="1"/>
          </p:cNvSpPr>
          <p:nvPr>
            <p:ph type="dt" sz="half" idx="10"/>
          </p:nvPr>
        </p:nvSpPr>
        <p:spPr/>
        <p:txBody>
          <a:bodyPr rtlCol="0"/>
          <a:lstStyle/>
          <a:p>
            <a:pPr rtl="0"/>
            <a:r>
              <a:rPr lang="ro-RO" dirty="0"/>
              <a:t>01.10.2025</a:t>
            </a:r>
          </a:p>
        </p:txBody>
      </p:sp>
      <p:sp>
        <p:nvSpPr>
          <p:cNvPr id="18" name="Substituent text 17">
            <a:extLst>
              <a:ext uri="{FF2B5EF4-FFF2-40B4-BE49-F238E27FC236}">
                <a16:creationId xmlns:a16="http://schemas.microsoft.com/office/drawing/2014/main" id="{FA39CCCB-4A6B-1C13-29A7-1F63C338C3A8}"/>
              </a:ext>
            </a:extLst>
          </p:cNvPr>
          <p:cNvSpPr>
            <a:spLocks noGrp="1"/>
          </p:cNvSpPr>
          <p:nvPr>
            <p:ph type="body" sz="quarter" idx="26"/>
          </p:nvPr>
        </p:nvSpPr>
        <p:spPr/>
        <p:txBody>
          <a:bodyPr/>
          <a:lstStyle/>
          <a:p>
            <a:r>
              <a:rPr lang="ro-RO" dirty="0"/>
              <a:t>5</a:t>
            </a:r>
          </a:p>
        </p:txBody>
      </p:sp>
    </p:spTree>
    <p:extLst>
      <p:ext uri="{BB962C8B-B14F-4D97-AF65-F5344CB8AC3E}">
        <p14:creationId xmlns:p14="http://schemas.microsoft.com/office/powerpoint/2010/main" val="3310176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u 4">
            <a:extLst>
              <a:ext uri="{FF2B5EF4-FFF2-40B4-BE49-F238E27FC236}">
                <a16:creationId xmlns:a16="http://schemas.microsoft.com/office/drawing/2014/main" id="{9E676396-C21D-4B70-9D79-1F2D37C21134}"/>
              </a:ext>
            </a:extLst>
          </p:cNvPr>
          <p:cNvSpPr>
            <a:spLocks noGrp="1"/>
          </p:cNvSpPr>
          <p:nvPr>
            <p:ph type="title"/>
          </p:nvPr>
        </p:nvSpPr>
        <p:spPr/>
        <p:txBody>
          <a:bodyPr rtlCol="0">
            <a:normAutofit/>
          </a:bodyPr>
          <a:lstStyle/>
          <a:p>
            <a:pPr rtl="0"/>
            <a:r>
              <a:rPr lang="ro-RO" sz="3000" dirty="0"/>
              <a:t>Tehnologie mecanică pentru filetare</a:t>
            </a:r>
          </a:p>
        </p:txBody>
      </p:sp>
      <p:sp>
        <p:nvSpPr>
          <p:cNvPr id="4" name="Substituent număr diapozitiv 3">
            <a:extLst>
              <a:ext uri="{FF2B5EF4-FFF2-40B4-BE49-F238E27FC236}">
                <a16:creationId xmlns:a16="http://schemas.microsoft.com/office/drawing/2014/main" id="{F259A383-0866-4407-8C26-55CD13DCF81F}"/>
              </a:ext>
            </a:extLst>
          </p:cNvPr>
          <p:cNvSpPr>
            <a:spLocks noGrp="1"/>
          </p:cNvSpPr>
          <p:nvPr>
            <p:ph type="sldNum" sz="quarter" idx="12"/>
          </p:nvPr>
        </p:nvSpPr>
        <p:spPr/>
        <p:txBody>
          <a:bodyPr rtlCol="0"/>
          <a:lstStyle/>
          <a:p>
            <a:pPr rtl="0"/>
            <a:fld id="{8D581BC7-E183-40DB-AC97-C19EA4EB8894}" type="slidenum">
              <a:rPr lang="ro-RO" smtClean="0"/>
              <a:t>17</a:t>
            </a:fld>
            <a:endParaRPr lang="ro-RO" dirty="0"/>
          </a:p>
        </p:txBody>
      </p:sp>
      <p:sp>
        <p:nvSpPr>
          <p:cNvPr id="3" name="Substituent subsol 2">
            <a:extLst>
              <a:ext uri="{FF2B5EF4-FFF2-40B4-BE49-F238E27FC236}">
                <a16:creationId xmlns:a16="http://schemas.microsoft.com/office/drawing/2014/main" id="{F863E0F1-B897-4223-A3A2-2C081255D5FB}"/>
              </a:ext>
            </a:extLst>
          </p:cNvPr>
          <p:cNvSpPr>
            <a:spLocks noGrp="1"/>
          </p:cNvSpPr>
          <p:nvPr>
            <p:ph type="ftr" sz="quarter" idx="11"/>
          </p:nvPr>
        </p:nvSpPr>
        <p:spPr>
          <a:xfrm>
            <a:off x="1169960" y="5878720"/>
            <a:ext cx="1145223" cy="298800"/>
          </a:xfrm>
        </p:spPr>
        <p:txBody>
          <a:bodyPr rtlCol="0"/>
          <a:lstStyle/>
          <a:p>
            <a:pPr rtl="0"/>
            <a:r>
              <a:rPr lang="ro-RO" dirty="0"/>
              <a:t>Mașini de filetat </a:t>
            </a:r>
          </a:p>
        </p:txBody>
      </p:sp>
      <p:sp>
        <p:nvSpPr>
          <p:cNvPr id="2" name="Substituent dată 1">
            <a:extLst>
              <a:ext uri="{FF2B5EF4-FFF2-40B4-BE49-F238E27FC236}">
                <a16:creationId xmlns:a16="http://schemas.microsoft.com/office/drawing/2014/main" id="{63F6BAA2-E4F1-4057-8037-B984D995DC97}"/>
              </a:ext>
            </a:extLst>
          </p:cNvPr>
          <p:cNvSpPr>
            <a:spLocks noGrp="1"/>
          </p:cNvSpPr>
          <p:nvPr>
            <p:ph type="dt" sz="half" idx="10"/>
          </p:nvPr>
        </p:nvSpPr>
        <p:spPr/>
        <p:txBody>
          <a:bodyPr rtlCol="0"/>
          <a:lstStyle/>
          <a:p>
            <a:pPr rtl="0"/>
            <a:r>
              <a:rPr lang="ro-RO" dirty="0"/>
              <a:t>01.10.2025</a:t>
            </a:r>
          </a:p>
        </p:txBody>
      </p:sp>
      <p:pic>
        <p:nvPicPr>
          <p:cNvPr id="30" name="Media online 29" title="Ridgid 1224 Threading Machine Instuctional Video - Gap Power">
            <a:hlinkClick r:id="" action="ppaction://media"/>
            <a:extLst>
              <a:ext uri="{FF2B5EF4-FFF2-40B4-BE49-F238E27FC236}">
                <a16:creationId xmlns:a16="http://schemas.microsoft.com/office/drawing/2014/main" id="{FEFE7820-2326-C567-314B-564879235095}"/>
              </a:ext>
            </a:extLst>
          </p:cNvPr>
          <p:cNvPicPr>
            <a:picLocks noRot="1" noChangeAspect="1"/>
          </p:cNvPicPr>
          <p:nvPr>
            <a:videoFile r:link="rId1"/>
          </p:nvPr>
        </p:nvPicPr>
        <p:blipFill>
          <a:blip r:embed="rId4"/>
          <a:stretch>
            <a:fillRect/>
          </a:stretch>
        </p:blipFill>
        <p:spPr>
          <a:xfrm>
            <a:off x="2724422" y="1652407"/>
            <a:ext cx="7356573" cy="4153214"/>
          </a:xfrm>
          <a:prstGeom prst="rect">
            <a:avLst/>
          </a:prstGeom>
        </p:spPr>
      </p:pic>
      <p:sp>
        <p:nvSpPr>
          <p:cNvPr id="31" name="CasetăText 30">
            <a:extLst>
              <a:ext uri="{FF2B5EF4-FFF2-40B4-BE49-F238E27FC236}">
                <a16:creationId xmlns:a16="http://schemas.microsoft.com/office/drawing/2014/main" id="{8D0D21DA-0692-CC48-E96D-BD2B824B6FEE}"/>
              </a:ext>
            </a:extLst>
          </p:cNvPr>
          <p:cNvSpPr txBox="1"/>
          <p:nvPr/>
        </p:nvSpPr>
        <p:spPr>
          <a:xfrm>
            <a:off x="3069890" y="5881287"/>
            <a:ext cx="6665639"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a:t>
            </a:r>
            <a:r>
              <a:rPr lang="en-US" b="1" dirty="0">
                <a:solidFill>
                  <a:schemeClr val="tx2"/>
                </a:solidFill>
                <a:ea typeface="Calibri" panose="020F0502020204030204" pitchFamily="34" charset="0"/>
                <a:cs typeface="Calibri" panose="020F0502020204030204" pitchFamily="34" charset="0"/>
              </a:rPr>
              <a:t>2</a:t>
            </a:r>
            <a:r>
              <a:rPr lang="ro-RO" b="1" dirty="0">
                <a:solidFill>
                  <a:schemeClr val="tx2"/>
                </a:solidFill>
                <a:ea typeface="Calibri" panose="020F0502020204030204" pitchFamily="34" charset="0"/>
                <a:cs typeface="Calibri" panose="020F0502020204030204" pitchFamily="34" charset="0"/>
              </a:rPr>
              <a:t>  M</a:t>
            </a:r>
            <a:r>
              <a:rPr lang="it-IT" b="1" dirty="0">
                <a:solidFill>
                  <a:schemeClr val="tx2"/>
                </a:solidFill>
                <a:ea typeface="Calibri" panose="020F0502020204030204" pitchFamily="34" charset="0"/>
                <a:cs typeface="Calibri" panose="020F0502020204030204" pitchFamily="34" charset="0"/>
              </a:rPr>
              <a:t>așină de filetat</a:t>
            </a:r>
            <a:r>
              <a:rPr lang="ro-RO" b="1" dirty="0">
                <a:solidFill>
                  <a:schemeClr val="tx2"/>
                </a:solidFill>
                <a:ea typeface="Calibri" panose="020F0502020204030204" pitchFamily="34" charset="0"/>
                <a:cs typeface="Calibri" panose="020F0502020204030204" pitchFamily="34" charset="0"/>
              </a:rPr>
              <a:t> automată</a:t>
            </a:r>
            <a:r>
              <a:rPr lang="it-IT" b="1" dirty="0">
                <a:solidFill>
                  <a:schemeClr val="tx2"/>
                </a:solidFill>
                <a:ea typeface="Calibri" panose="020F0502020204030204" pitchFamily="34" charset="0"/>
                <a:cs typeface="Calibri" panose="020F0502020204030204" pitchFamily="34" charset="0"/>
              </a:rPr>
              <a:t> </a:t>
            </a:r>
            <a:r>
              <a:rPr lang="ro-RO" b="1" dirty="0">
                <a:solidFill>
                  <a:schemeClr val="tx2"/>
                </a:solidFill>
                <a:ea typeface="Calibri" panose="020F0502020204030204" pitchFamily="34" charset="0"/>
                <a:cs typeface="Calibri" panose="020F0502020204030204" pitchFamily="34" charset="0"/>
              </a:rPr>
              <a:t>[</a:t>
            </a:r>
            <a:r>
              <a:rPr lang="ro-RO" b="1" dirty="0">
                <a:solidFill>
                  <a:schemeClr val="tx2"/>
                </a:solidFill>
                <a:ea typeface="Calibri" panose="020F0502020204030204" pitchFamily="34" charset="0"/>
                <a:cs typeface="Calibri" panose="020F0502020204030204" pitchFamily="34" charset="0"/>
                <a:hlinkClick r:id="rId5"/>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spTree>
    <p:extLst>
      <p:ext uri="{BB962C8B-B14F-4D97-AF65-F5344CB8AC3E}">
        <p14:creationId xmlns:p14="http://schemas.microsoft.com/office/powerpoint/2010/main" val="19534313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u 4">
            <a:extLst>
              <a:ext uri="{FF2B5EF4-FFF2-40B4-BE49-F238E27FC236}">
                <a16:creationId xmlns:a16="http://schemas.microsoft.com/office/drawing/2014/main" id="{9E676396-C21D-4B70-9D79-1F2D37C21134}"/>
              </a:ext>
            </a:extLst>
          </p:cNvPr>
          <p:cNvSpPr>
            <a:spLocks noGrp="1"/>
          </p:cNvSpPr>
          <p:nvPr>
            <p:ph type="title"/>
          </p:nvPr>
        </p:nvSpPr>
        <p:spPr/>
        <p:txBody>
          <a:bodyPr rtlCol="0">
            <a:normAutofit/>
          </a:bodyPr>
          <a:lstStyle/>
          <a:p>
            <a:pPr rtl="0"/>
            <a:r>
              <a:rPr lang="ro-RO" sz="3000" dirty="0"/>
              <a:t>Tehnologie mecanică pentru filetare</a:t>
            </a:r>
          </a:p>
        </p:txBody>
      </p:sp>
      <p:sp>
        <p:nvSpPr>
          <p:cNvPr id="4" name="Substituent număr diapozitiv 3">
            <a:extLst>
              <a:ext uri="{FF2B5EF4-FFF2-40B4-BE49-F238E27FC236}">
                <a16:creationId xmlns:a16="http://schemas.microsoft.com/office/drawing/2014/main" id="{F259A383-0866-4407-8C26-55CD13DCF81F}"/>
              </a:ext>
            </a:extLst>
          </p:cNvPr>
          <p:cNvSpPr>
            <a:spLocks noGrp="1"/>
          </p:cNvSpPr>
          <p:nvPr>
            <p:ph type="sldNum" sz="quarter" idx="12"/>
          </p:nvPr>
        </p:nvSpPr>
        <p:spPr/>
        <p:txBody>
          <a:bodyPr rtlCol="0"/>
          <a:lstStyle/>
          <a:p>
            <a:pPr rtl="0"/>
            <a:fld id="{8D581BC7-E183-40DB-AC97-C19EA4EB8894}" type="slidenum">
              <a:rPr lang="ro-RO" smtClean="0"/>
              <a:t>18</a:t>
            </a:fld>
            <a:endParaRPr lang="ro-RO" dirty="0"/>
          </a:p>
        </p:txBody>
      </p:sp>
      <p:sp>
        <p:nvSpPr>
          <p:cNvPr id="3" name="Substituent subsol 2">
            <a:extLst>
              <a:ext uri="{FF2B5EF4-FFF2-40B4-BE49-F238E27FC236}">
                <a16:creationId xmlns:a16="http://schemas.microsoft.com/office/drawing/2014/main" id="{F863E0F1-B897-4223-A3A2-2C081255D5FB}"/>
              </a:ext>
            </a:extLst>
          </p:cNvPr>
          <p:cNvSpPr>
            <a:spLocks noGrp="1"/>
          </p:cNvSpPr>
          <p:nvPr>
            <p:ph type="ftr" sz="quarter" idx="11"/>
          </p:nvPr>
        </p:nvSpPr>
        <p:spPr>
          <a:xfrm>
            <a:off x="1169960" y="5878720"/>
            <a:ext cx="1145223" cy="298800"/>
          </a:xfrm>
        </p:spPr>
        <p:txBody>
          <a:bodyPr rtlCol="0"/>
          <a:lstStyle/>
          <a:p>
            <a:pPr rtl="0"/>
            <a:r>
              <a:rPr lang="ro-RO" dirty="0"/>
              <a:t>Mașini de filetat </a:t>
            </a:r>
          </a:p>
        </p:txBody>
      </p:sp>
      <p:sp>
        <p:nvSpPr>
          <p:cNvPr id="2" name="Substituent dată 1">
            <a:extLst>
              <a:ext uri="{FF2B5EF4-FFF2-40B4-BE49-F238E27FC236}">
                <a16:creationId xmlns:a16="http://schemas.microsoft.com/office/drawing/2014/main" id="{63F6BAA2-E4F1-4057-8037-B984D995DC97}"/>
              </a:ext>
            </a:extLst>
          </p:cNvPr>
          <p:cNvSpPr>
            <a:spLocks noGrp="1"/>
          </p:cNvSpPr>
          <p:nvPr>
            <p:ph type="dt" sz="half" idx="10"/>
          </p:nvPr>
        </p:nvSpPr>
        <p:spPr/>
        <p:txBody>
          <a:bodyPr rtlCol="0"/>
          <a:lstStyle/>
          <a:p>
            <a:pPr rtl="0"/>
            <a:r>
              <a:rPr lang="ro-RO" dirty="0"/>
              <a:t>01.10.2025</a:t>
            </a:r>
          </a:p>
        </p:txBody>
      </p:sp>
      <p:sp>
        <p:nvSpPr>
          <p:cNvPr id="31" name="CasetăText 30">
            <a:extLst>
              <a:ext uri="{FF2B5EF4-FFF2-40B4-BE49-F238E27FC236}">
                <a16:creationId xmlns:a16="http://schemas.microsoft.com/office/drawing/2014/main" id="{8D0D21DA-0692-CC48-E96D-BD2B824B6FEE}"/>
              </a:ext>
            </a:extLst>
          </p:cNvPr>
          <p:cNvSpPr txBox="1"/>
          <p:nvPr/>
        </p:nvSpPr>
        <p:spPr>
          <a:xfrm>
            <a:off x="3069890" y="5881287"/>
            <a:ext cx="6665639"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a:t>
            </a:r>
            <a:r>
              <a:rPr lang="en-US" b="1" dirty="0">
                <a:solidFill>
                  <a:schemeClr val="tx2"/>
                </a:solidFill>
                <a:ea typeface="Calibri" panose="020F0502020204030204" pitchFamily="34" charset="0"/>
                <a:cs typeface="Calibri" panose="020F0502020204030204" pitchFamily="34" charset="0"/>
              </a:rPr>
              <a:t>3</a:t>
            </a:r>
            <a:r>
              <a:rPr lang="ro-RO" b="1" dirty="0">
                <a:solidFill>
                  <a:schemeClr val="tx2"/>
                </a:solidFill>
                <a:ea typeface="Calibri" panose="020F0502020204030204" pitchFamily="34" charset="0"/>
                <a:cs typeface="Calibri" panose="020F0502020204030204" pitchFamily="34" charset="0"/>
              </a:rPr>
              <a:t>  M</a:t>
            </a:r>
            <a:r>
              <a:rPr lang="it-IT" b="1" dirty="0">
                <a:solidFill>
                  <a:schemeClr val="tx2"/>
                </a:solidFill>
                <a:ea typeface="Calibri" panose="020F0502020204030204" pitchFamily="34" charset="0"/>
                <a:cs typeface="Calibri" panose="020F0502020204030204" pitchFamily="34" charset="0"/>
              </a:rPr>
              <a:t>așină de filetat portabil</a:t>
            </a:r>
            <a:r>
              <a:rPr lang="ro-RO" b="1" dirty="0">
                <a:solidFill>
                  <a:schemeClr val="tx2"/>
                </a:solidFill>
                <a:ea typeface="Calibri" panose="020F0502020204030204" pitchFamily="34" charset="0"/>
                <a:cs typeface="Calibri" panose="020F0502020204030204" pitchFamily="34" charset="0"/>
              </a:rPr>
              <a:t>ă [</a:t>
            </a:r>
            <a:r>
              <a:rPr lang="ro-RO" b="1" dirty="0">
                <a:solidFill>
                  <a:schemeClr val="tx2"/>
                </a:solidFill>
                <a:ea typeface="Calibri" panose="020F0502020204030204" pitchFamily="34" charset="0"/>
                <a:cs typeface="Calibri" panose="020F0502020204030204" pitchFamily="34" charset="0"/>
                <a:hlinkClick r:id="rId4"/>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pic>
        <p:nvPicPr>
          <p:cNvPr id="6" name="Media online 5" title="RIDGID 690-I Handheld Threading Machine">
            <a:hlinkClick r:id="" action="ppaction://media"/>
            <a:extLst>
              <a:ext uri="{FF2B5EF4-FFF2-40B4-BE49-F238E27FC236}">
                <a16:creationId xmlns:a16="http://schemas.microsoft.com/office/drawing/2014/main" id="{8D35CD65-86F7-44D6-94A2-311F2488DB13}"/>
              </a:ext>
            </a:extLst>
          </p:cNvPr>
          <p:cNvPicPr>
            <a:picLocks noRot="1" noChangeAspect="1"/>
          </p:cNvPicPr>
          <p:nvPr>
            <a:videoFile r:link="rId1"/>
          </p:nvPr>
        </p:nvPicPr>
        <p:blipFill>
          <a:blip r:embed="rId5"/>
          <a:stretch>
            <a:fillRect/>
          </a:stretch>
        </p:blipFill>
        <p:spPr>
          <a:xfrm>
            <a:off x="2723509" y="1617641"/>
            <a:ext cx="7358400" cy="4154245"/>
          </a:xfrm>
          <a:prstGeom prst="rect">
            <a:avLst/>
          </a:prstGeom>
        </p:spPr>
      </p:pic>
    </p:spTree>
    <p:extLst>
      <p:ext uri="{BB962C8B-B14F-4D97-AF65-F5344CB8AC3E}">
        <p14:creationId xmlns:p14="http://schemas.microsoft.com/office/powerpoint/2010/main" val="3970441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u 4">
            <a:extLst>
              <a:ext uri="{FF2B5EF4-FFF2-40B4-BE49-F238E27FC236}">
                <a16:creationId xmlns:a16="http://schemas.microsoft.com/office/drawing/2014/main" id="{9E676396-C21D-4B70-9D79-1F2D37C21134}"/>
              </a:ext>
            </a:extLst>
          </p:cNvPr>
          <p:cNvSpPr>
            <a:spLocks noGrp="1"/>
          </p:cNvSpPr>
          <p:nvPr>
            <p:ph type="title"/>
          </p:nvPr>
        </p:nvSpPr>
        <p:spPr/>
        <p:txBody>
          <a:bodyPr rtlCol="0">
            <a:normAutofit/>
          </a:bodyPr>
          <a:lstStyle/>
          <a:p>
            <a:pPr rtl="0"/>
            <a:r>
              <a:rPr lang="ro-RO" sz="3000" dirty="0"/>
              <a:t>Tehnologie mecanică pentru filetare</a:t>
            </a:r>
          </a:p>
        </p:txBody>
      </p:sp>
      <p:sp>
        <p:nvSpPr>
          <p:cNvPr id="4" name="Substituent număr diapozitiv 3">
            <a:extLst>
              <a:ext uri="{FF2B5EF4-FFF2-40B4-BE49-F238E27FC236}">
                <a16:creationId xmlns:a16="http://schemas.microsoft.com/office/drawing/2014/main" id="{F259A383-0866-4407-8C26-55CD13DCF81F}"/>
              </a:ext>
            </a:extLst>
          </p:cNvPr>
          <p:cNvSpPr>
            <a:spLocks noGrp="1"/>
          </p:cNvSpPr>
          <p:nvPr>
            <p:ph type="sldNum" sz="quarter" idx="12"/>
          </p:nvPr>
        </p:nvSpPr>
        <p:spPr/>
        <p:txBody>
          <a:bodyPr rtlCol="0"/>
          <a:lstStyle/>
          <a:p>
            <a:pPr rtl="0"/>
            <a:fld id="{8D581BC7-E183-40DB-AC97-C19EA4EB8894}" type="slidenum">
              <a:rPr lang="ro-RO" smtClean="0"/>
              <a:t>19</a:t>
            </a:fld>
            <a:endParaRPr lang="ro-RO" dirty="0"/>
          </a:p>
        </p:txBody>
      </p:sp>
      <p:sp>
        <p:nvSpPr>
          <p:cNvPr id="3" name="Substituent subsol 2">
            <a:extLst>
              <a:ext uri="{FF2B5EF4-FFF2-40B4-BE49-F238E27FC236}">
                <a16:creationId xmlns:a16="http://schemas.microsoft.com/office/drawing/2014/main" id="{F863E0F1-B897-4223-A3A2-2C081255D5FB}"/>
              </a:ext>
            </a:extLst>
          </p:cNvPr>
          <p:cNvSpPr>
            <a:spLocks noGrp="1"/>
          </p:cNvSpPr>
          <p:nvPr>
            <p:ph type="ftr" sz="quarter" idx="11"/>
          </p:nvPr>
        </p:nvSpPr>
        <p:spPr>
          <a:xfrm>
            <a:off x="1169960" y="5878720"/>
            <a:ext cx="1145223" cy="298800"/>
          </a:xfrm>
        </p:spPr>
        <p:txBody>
          <a:bodyPr rtlCol="0"/>
          <a:lstStyle/>
          <a:p>
            <a:pPr rtl="0"/>
            <a:r>
              <a:rPr lang="ro-RO" dirty="0"/>
              <a:t>Mașini de filetat </a:t>
            </a:r>
          </a:p>
        </p:txBody>
      </p:sp>
      <p:sp>
        <p:nvSpPr>
          <p:cNvPr id="2" name="Substituent dată 1">
            <a:extLst>
              <a:ext uri="{FF2B5EF4-FFF2-40B4-BE49-F238E27FC236}">
                <a16:creationId xmlns:a16="http://schemas.microsoft.com/office/drawing/2014/main" id="{63F6BAA2-E4F1-4057-8037-B984D995DC97}"/>
              </a:ext>
            </a:extLst>
          </p:cNvPr>
          <p:cNvSpPr>
            <a:spLocks noGrp="1"/>
          </p:cNvSpPr>
          <p:nvPr>
            <p:ph type="dt" sz="half" idx="10"/>
          </p:nvPr>
        </p:nvSpPr>
        <p:spPr/>
        <p:txBody>
          <a:bodyPr rtlCol="0"/>
          <a:lstStyle/>
          <a:p>
            <a:pPr rtl="0"/>
            <a:r>
              <a:rPr lang="ro-RO" dirty="0"/>
              <a:t>01.10.2025</a:t>
            </a:r>
          </a:p>
        </p:txBody>
      </p:sp>
      <p:sp>
        <p:nvSpPr>
          <p:cNvPr id="31" name="CasetăText 30">
            <a:extLst>
              <a:ext uri="{FF2B5EF4-FFF2-40B4-BE49-F238E27FC236}">
                <a16:creationId xmlns:a16="http://schemas.microsoft.com/office/drawing/2014/main" id="{8D0D21DA-0692-CC48-E96D-BD2B824B6FEE}"/>
              </a:ext>
            </a:extLst>
          </p:cNvPr>
          <p:cNvSpPr txBox="1"/>
          <p:nvPr/>
        </p:nvSpPr>
        <p:spPr>
          <a:xfrm>
            <a:off x="3842021" y="5878720"/>
            <a:ext cx="4507957" cy="369332"/>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Video </a:t>
            </a:r>
            <a:r>
              <a:rPr lang="en-US" b="1" dirty="0">
                <a:solidFill>
                  <a:schemeClr val="tx2"/>
                </a:solidFill>
                <a:ea typeface="Calibri" panose="020F0502020204030204" pitchFamily="34" charset="0"/>
                <a:cs typeface="Calibri" panose="020F0502020204030204" pitchFamily="34" charset="0"/>
              </a:rPr>
              <a:t>4</a:t>
            </a:r>
            <a:r>
              <a:rPr lang="ro-RO" b="1" dirty="0">
                <a:solidFill>
                  <a:schemeClr val="tx2"/>
                </a:solidFill>
                <a:ea typeface="Calibri" panose="020F0502020204030204" pitchFamily="34" charset="0"/>
                <a:cs typeface="Calibri" panose="020F0502020204030204" pitchFamily="34" charset="0"/>
              </a:rPr>
              <a:t>  Filieră manuală [</a:t>
            </a:r>
            <a:r>
              <a:rPr lang="ro-RO" b="1" dirty="0">
                <a:solidFill>
                  <a:schemeClr val="tx2"/>
                </a:solidFill>
                <a:ea typeface="Calibri" panose="020F0502020204030204" pitchFamily="34" charset="0"/>
                <a:cs typeface="Calibri" panose="020F0502020204030204" pitchFamily="34" charset="0"/>
                <a:hlinkClick r:id="rId4"/>
              </a:rPr>
              <a:t>www.youtube.com</a:t>
            </a:r>
            <a:r>
              <a:rPr lang="en-US" b="1" dirty="0">
                <a:solidFill>
                  <a:schemeClr val="tx2"/>
                </a:solidFill>
                <a:ea typeface="Calibri" panose="020F0502020204030204" pitchFamily="34" charset="0"/>
                <a:cs typeface="Calibri" panose="020F0502020204030204" pitchFamily="34" charset="0"/>
              </a:rPr>
              <a:t>]</a:t>
            </a:r>
            <a:endParaRPr lang="ro-RO" dirty="0"/>
          </a:p>
        </p:txBody>
      </p:sp>
      <p:pic>
        <p:nvPicPr>
          <p:cNvPr id="7" name="Media online 6" title="RIDGID 12-R Exposed Ratchet Threader Set – E-commerce">
            <a:hlinkClick r:id="" action="ppaction://media"/>
            <a:extLst>
              <a:ext uri="{FF2B5EF4-FFF2-40B4-BE49-F238E27FC236}">
                <a16:creationId xmlns:a16="http://schemas.microsoft.com/office/drawing/2014/main" id="{63C5464C-0742-67D7-9763-3A5B6A6C00A3}"/>
              </a:ext>
            </a:extLst>
          </p:cNvPr>
          <p:cNvPicPr>
            <a:picLocks noRot="1" noChangeAspect="1"/>
          </p:cNvPicPr>
          <p:nvPr>
            <a:videoFile r:link="rId1"/>
          </p:nvPr>
        </p:nvPicPr>
        <p:blipFill>
          <a:blip r:embed="rId5"/>
          <a:stretch>
            <a:fillRect/>
          </a:stretch>
        </p:blipFill>
        <p:spPr>
          <a:xfrm>
            <a:off x="2416800" y="1645827"/>
            <a:ext cx="7358400" cy="4154245"/>
          </a:xfrm>
          <a:prstGeom prst="rect">
            <a:avLst/>
          </a:prstGeom>
        </p:spPr>
      </p:pic>
    </p:spTree>
    <p:extLst>
      <p:ext uri="{BB962C8B-B14F-4D97-AF65-F5344CB8AC3E}">
        <p14:creationId xmlns:p14="http://schemas.microsoft.com/office/powerpoint/2010/main" val="33450759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ubstituent imagine 11" descr="Fundal abstract&#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itlu 1">
            <a:extLst>
              <a:ext uri="{FF2B5EF4-FFF2-40B4-BE49-F238E27FC236}">
                <a16:creationId xmlns:a16="http://schemas.microsoft.com/office/drawing/2014/main" id="{EA4B7241-C2B7-4F61-A69C-236E16A5F62F}"/>
              </a:ext>
            </a:extLst>
          </p:cNvPr>
          <p:cNvSpPr>
            <a:spLocks noGrp="1"/>
          </p:cNvSpPr>
          <p:nvPr>
            <p:ph type="title"/>
          </p:nvPr>
        </p:nvSpPr>
        <p:spPr>
          <a:xfrm>
            <a:off x="6769768" y="2528033"/>
            <a:ext cx="4857456" cy="1676672"/>
          </a:xfrm>
        </p:spPr>
        <p:txBody>
          <a:bodyPr rtlCol="0"/>
          <a:lstStyle/>
          <a:p>
            <a:pPr rtl="0"/>
            <a:r>
              <a:rPr lang="ro-RO" sz="5500" dirty="0"/>
              <a:t>Noțiuni introductive</a:t>
            </a:r>
          </a:p>
        </p:txBody>
      </p:sp>
      <p:sp>
        <p:nvSpPr>
          <p:cNvPr id="3" name="Subtitlu 2">
            <a:extLst>
              <a:ext uri="{FF2B5EF4-FFF2-40B4-BE49-F238E27FC236}">
                <a16:creationId xmlns:a16="http://schemas.microsoft.com/office/drawing/2014/main" id="{FDFD3B61-D7B5-4C7A-80FB-02A3436F88E1}"/>
              </a:ext>
            </a:extLst>
          </p:cNvPr>
          <p:cNvSpPr>
            <a:spLocks noGrp="1"/>
          </p:cNvSpPr>
          <p:nvPr>
            <p:ph type="subTitle" idx="1"/>
          </p:nvPr>
        </p:nvSpPr>
        <p:spPr>
          <a:xfrm>
            <a:off x="6769767" y="4468089"/>
            <a:ext cx="4618957" cy="590626"/>
          </a:xfrm>
        </p:spPr>
        <p:txBody>
          <a:bodyPr rtlCol="0"/>
          <a:lstStyle/>
          <a:p>
            <a:pPr rtl="0"/>
            <a:r>
              <a:rPr lang="ro-RO" dirty="0"/>
              <a:t>Curs 01</a:t>
            </a:r>
          </a:p>
        </p:txBody>
      </p:sp>
    </p:spTree>
    <p:extLst>
      <p:ext uri="{BB962C8B-B14F-4D97-AF65-F5344CB8AC3E}">
        <p14:creationId xmlns:p14="http://schemas.microsoft.com/office/powerpoint/2010/main" val="29822315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E0FF0FC-A1A4-4520-9C7C-04BD49F8337C}"/>
              </a:ext>
            </a:extLst>
          </p:cNvPr>
          <p:cNvSpPr>
            <a:spLocks noGrp="1"/>
          </p:cNvSpPr>
          <p:nvPr>
            <p:ph type="title"/>
          </p:nvPr>
        </p:nvSpPr>
        <p:spPr/>
        <p:txBody>
          <a:bodyPr rtlCol="0">
            <a:normAutofit/>
          </a:bodyPr>
          <a:lstStyle/>
          <a:p>
            <a:pPr rtl="0"/>
            <a:r>
              <a:rPr lang="ro-RO" sz="3000" dirty="0"/>
              <a:t>UTILIZARE</a:t>
            </a:r>
          </a:p>
        </p:txBody>
      </p:sp>
      <p:sp>
        <p:nvSpPr>
          <p:cNvPr id="3" name="Substituent text 2">
            <a:extLst>
              <a:ext uri="{FF2B5EF4-FFF2-40B4-BE49-F238E27FC236}">
                <a16:creationId xmlns:a16="http://schemas.microsoft.com/office/drawing/2014/main" id="{E8BF566D-7DFE-4CDA-BB58-BBDDD95308ED}"/>
              </a:ext>
            </a:extLst>
          </p:cNvPr>
          <p:cNvSpPr>
            <a:spLocks noGrp="1"/>
          </p:cNvSpPr>
          <p:nvPr>
            <p:ph type="body" idx="1"/>
          </p:nvPr>
        </p:nvSpPr>
        <p:spPr>
          <a:xfrm>
            <a:off x="547742" y="4996658"/>
            <a:ext cx="4443165" cy="882062"/>
          </a:xfrm>
        </p:spPr>
        <p:txBody>
          <a:bodyPr rtlCol="0"/>
          <a:lstStyle/>
          <a:p>
            <a:pPr algn="just" rtl="0"/>
            <a:r>
              <a:rPr lang="ro-RO" dirty="0"/>
              <a:t>Unde </a:t>
            </a:r>
            <a:r>
              <a:rPr lang="en-US" dirty="0"/>
              <a:t>se </a:t>
            </a:r>
            <a:r>
              <a:rPr lang="ro-RO" dirty="0"/>
              <a:t>utilizează conductele cu asamblare prin filet în instalații pentru construcții ?</a:t>
            </a:r>
          </a:p>
        </p:txBody>
      </p:sp>
      <p:sp>
        <p:nvSpPr>
          <p:cNvPr id="8" name="Substituent text 7">
            <a:extLst>
              <a:ext uri="{FF2B5EF4-FFF2-40B4-BE49-F238E27FC236}">
                <a16:creationId xmlns:a16="http://schemas.microsoft.com/office/drawing/2014/main" id="{5927B2D4-FF66-4F53-9CB5-9DB268DE0B8F}"/>
              </a:ext>
            </a:extLst>
          </p:cNvPr>
          <p:cNvSpPr>
            <a:spLocks noGrp="1"/>
          </p:cNvSpPr>
          <p:nvPr>
            <p:ph type="body" idx="14"/>
          </p:nvPr>
        </p:nvSpPr>
        <p:spPr>
          <a:xfrm>
            <a:off x="6336879" y="2062738"/>
            <a:ext cx="1389044" cy="882063"/>
          </a:xfrm>
        </p:spPr>
        <p:txBody>
          <a:bodyPr rtlCol="0">
            <a:normAutofit/>
          </a:bodyPr>
          <a:lstStyle/>
          <a:p>
            <a:pPr algn="ctr" rtl="0"/>
            <a:r>
              <a:rPr lang="ro-RO" sz="1800" b="1" dirty="0"/>
              <a:t>Instalații de utilizare </a:t>
            </a:r>
            <a:r>
              <a:rPr lang="ro-RO" sz="1800" dirty="0"/>
              <a:t>gaze naturale</a:t>
            </a:r>
          </a:p>
          <a:p>
            <a:pPr rtl="0"/>
            <a:endParaRPr lang="ro-RO" dirty="0"/>
          </a:p>
        </p:txBody>
      </p:sp>
      <p:sp>
        <p:nvSpPr>
          <p:cNvPr id="6" name="Substituent număr diapozitiv 5">
            <a:extLst>
              <a:ext uri="{FF2B5EF4-FFF2-40B4-BE49-F238E27FC236}">
                <a16:creationId xmlns:a16="http://schemas.microsoft.com/office/drawing/2014/main" id="{7E4E42B5-9DB2-4F76-8565-788CC77B35E8}"/>
              </a:ext>
            </a:extLst>
          </p:cNvPr>
          <p:cNvSpPr>
            <a:spLocks noGrp="1"/>
          </p:cNvSpPr>
          <p:nvPr>
            <p:ph type="sldNum" sz="quarter" idx="12"/>
          </p:nvPr>
        </p:nvSpPr>
        <p:spPr/>
        <p:txBody>
          <a:bodyPr rtlCol="0"/>
          <a:lstStyle/>
          <a:p>
            <a:pPr rtl="0"/>
            <a:fld id="{8D581BC7-E183-40DB-AC97-C19EA4EB8894}" type="slidenum">
              <a:rPr lang="ro-RO" smtClean="0"/>
              <a:pPr rtl="0"/>
              <a:t>20</a:t>
            </a:fld>
            <a:endParaRPr lang="ro-RO" dirty="0"/>
          </a:p>
        </p:txBody>
      </p:sp>
      <p:sp>
        <p:nvSpPr>
          <p:cNvPr id="5" name="Substituent subsol 4">
            <a:extLst>
              <a:ext uri="{FF2B5EF4-FFF2-40B4-BE49-F238E27FC236}">
                <a16:creationId xmlns:a16="http://schemas.microsoft.com/office/drawing/2014/main" id="{8330D5A9-F67D-4AB4-A7F9-1F9950C7C858}"/>
              </a:ext>
            </a:extLst>
          </p:cNvPr>
          <p:cNvSpPr>
            <a:spLocks noGrp="1"/>
          </p:cNvSpPr>
          <p:nvPr>
            <p:ph type="ftr" sz="quarter" idx="11"/>
          </p:nvPr>
        </p:nvSpPr>
        <p:spPr>
          <a:xfrm>
            <a:off x="1169961" y="5878720"/>
            <a:ext cx="2156900" cy="298800"/>
          </a:xfrm>
        </p:spPr>
        <p:txBody>
          <a:bodyPr rtlCol="0"/>
          <a:lstStyle/>
          <a:p>
            <a:pPr rtl="0"/>
            <a:r>
              <a:rPr lang="ro-RO" dirty="0"/>
              <a:t>Asamblări demontabile în instalații</a:t>
            </a:r>
          </a:p>
        </p:txBody>
      </p:sp>
      <p:sp>
        <p:nvSpPr>
          <p:cNvPr id="4" name="Substituent dată 3">
            <a:extLst>
              <a:ext uri="{FF2B5EF4-FFF2-40B4-BE49-F238E27FC236}">
                <a16:creationId xmlns:a16="http://schemas.microsoft.com/office/drawing/2014/main" id="{152F5544-AE99-49B4-B21E-2F2EF642EEF3}"/>
              </a:ext>
            </a:extLst>
          </p:cNvPr>
          <p:cNvSpPr>
            <a:spLocks noGrp="1"/>
          </p:cNvSpPr>
          <p:nvPr>
            <p:ph type="dt" sz="half" idx="10"/>
          </p:nvPr>
        </p:nvSpPr>
        <p:spPr/>
        <p:txBody>
          <a:bodyPr rtlCol="0"/>
          <a:lstStyle/>
          <a:p>
            <a:pPr rtl="0"/>
            <a:r>
              <a:rPr lang="ro-RO" dirty="0"/>
              <a:t>01.10.2025</a:t>
            </a:r>
          </a:p>
        </p:txBody>
      </p:sp>
      <p:sp>
        <p:nvSpPr>
          <p:cNvPr id="38" name="Titlu 1">
            <a:extLst>
              <a:ext uri="{FF2B5EF4-FFF2-40B4-BE49-F238E27FC236}">
                <a16:creationId xmlns:a16="http://schemas.microsoft.com/office/drawing/2014/main" id="{C2C3B087-87A2-3519-5A7B-89DFD9EDBF0D}"/>
              </a:ext>
            </a:extLst>
          </p:cNvPr>
          <p:cNvSpPr txBox="1">
            <a:spLocks/>
          </p:cNvSpPr>
          <p:nvPr/>
        </p:nvSpPr>
        <p:spPr>
          <a:xfrm>
            <a:off x="6465137" y="1562440"/>
            <a:ext cx="1132528" cy="4407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a:lstStyle>
          <a:p>
            <a:r>
              <a:rPr lang="ro-RO" sz="3000" dirty="0"/>
              <a:t>IUGN</a:t>
            </a:r>
          </a:p>
        </p:txBody>
      </p:sp>
      <p:sp>
        <p:nvSpPr>
          <p:cNvPr id="39" name="Titlu 1">
            <a:extLst>
              <a:ext uri="{FF2B5EF4-FFF2-40B4-BE49-F238E27FC236}">
                <a16:creationId xmlns:a16="http://schemas.microsoft.com/office/drawing/2014/main" id="{0AA72F08-1E8E-45E3-240E-5F83EAA61032}"/>
              </a:ext>
            </a:extLst>
          </p:cNvPr>
          <p:cNvSpPr txBox="1">
            <a:spLocks/>
          </p:cNvSpPr>
          <p:nvPr/>
        </p:nvSpPr>
        <p:spPr>
          <a:xfrm>
            <a:off x="4493512" y="1282080"/>
            <a:ext cx="497395" cy="4407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a:lstStyle>
          <a:p>
            <a:r>
              <a:rPr lang="ro-RO" sz="3000" dirty="0"/>
              <a:t>IT</a:t>
            </a:r>
          </a:p>
        </p:txBody>
      </p:sp>
      <p:sp>
        <p:nvSpPr>
          <p:cNvPr id="40" name="Titlu 1">
            <a:extLst>
              <a:ext uri="{FF2B5EF4-FFF2-40B4-BE49-F238E27FC236}">
                <a16:creationId xmlns:a16="http://schemas.microsoft.com/office/drawing/2014/main" id="{F404D081-9CDD-91B2-E43A-36DB901A579E}"/>
              </a:ext>
            </a:extLst>
          </p:cNvPr>
          <p:cNvSpPr txBox="1">
            <a:spLocks/>
          </p:cNvSpPr>
          <p:nvPr/>
        </p:nvSpPr>
        <p:spPr>
          <a:xfrm>
            <a:off x="9569290" y="1708232"/>
            <a:ext cx="497395" cy="4407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a:lstStyle>
          <a:p>
            <a:r>
              <a:rPr lang="ro-RO" sz="3000" dirty="0"/>
              <a:t>IS</a:t>
            </a:r>
          </a:p>
        </p:txBody>
      </p:sp>
      <p:sp>
        <p:nvSpPr>
          <p:cNvPr id="41" name="Substituent text 7">
            <a:extLst>
              <a:ext uri="{FF2B5EF4-FFF2-40B4-BE49-F238E27FC236}">
                <a16:creationId xmlns:a16="http://schemas.microsoft.com/office/drawing/2014/main" id="{833629EF-874E-54B5-CB6A-076ADD8B6CB7}"/>
              </a:ext>
            </a:extLst>
          </p:cNvPr>
          <p:cNvSpPr txBox="1">
            <a:spLocks/>
          </p:cNvSpPr>
          <p:nvPr/>
        </p:nvSpPr>
        <p:spPr>
          <a:xfrm>
            <a:off x="3982293" y="1759090"/>
            <a:ext cx="1497031" cy="805685"/>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ro-RO" sz="1800" dirty="0"/>
              <a:t>Instalații termice (</a:t>
            </a:r>
            <a:r>
              <a:rPr lang="ro-RO" sz="1800" b="1" dirty="0"/>
              <a:t>încălzire</a:t>
            </a:r>
            <a:r>
              <a:rPr lang="ro-RO" sz="1800" dirty="0"/>
              <a:t>)</a:t>
            </a:r>
          </a:p>
          <a:p>
            <a:endParaRPr lang="ro-RO" dirty="0"/>
          </a:p>
        </p:txBody>
      </p:sp>
      <p:sp>
        <p:nvSpPr>
          <p:cNvPr id="42" name="Substituent text 7">
            <a:extLst>
              <a:ext uri="{FF2B5EF4-FFF2-40B4-BE49-F238E27FC236}">
                <a16:creationId xmlns:a16="http://schemas.microsoft.com/office/drawing/2014/main" id="{21D87D84-3393-42DA-A266-C5AF10B2A53B}"/>
              </a:ext>
            </a:extLst>
          </p:cNvPr>
          <p:cNvSpPr txBox="1">
            <a:spLocks/>
          </p:cNvSpPr>
          <p:nvPr/>
        </p:nvSpPr>
        <p:spPr>
          <a:xfrm>
            <a:off x="9123465" y="2161933"/>
            <a:ext cx="1389044" cy="680822"/>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ro-RO" sz="1800" dirty="0"/>
              <a:t>Instalații sanitare</a:t>
            </a:r>
          </a:p>
          <a:p>
            <a:endParaRPr lang="ro-RO" dirty="0"/>
          </a:p>
        </p:txBody>
      </p:sp>
      <p:sp>
        <p:nvSpPr>
          <p:cNvPr id="43" name="Substituent text 7">
            <a:extLst>
              <a:ext uri="{FF2B5EF4-FFF2-40B4-BE49-F238E27FC236}">
                <a16:creationId xmlns:a16="http://schemas.microsoft.com/office/drawing/2014/main" id="{0087A417-CDD5-81DD-51B5-DA5B083C88A4}"/>
              </a:ext>
            </a:extLst>
          </p:cNvPr>
          <p:cNvSpPr txBox="1">
            <a:spLocks/>
          </p:cNvSpPr>
          <p:nvPr/>
        </p:nvSpPr>
        <p:spPr>
          <a:xfrm>
            <a:off x="9123465" y="2748178"/>
            <a:ext cx="1389044" cy="680822"/>
          </a:xfrm>
          <a:prstGeom prst="rect">
            <a:avLst/>
          </a:prstGeom>
        </p:spPr>
        <p:txBody>
          <a:bodyPr vert="horz" lIns="0" tIns="0" rIns="0" bIns="0" rtlCol="0">
            <a:normAutofit fontScale="92500" lnSpcReduction="20000"/>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ro-RO" sz="1800" dirty="0"/>
              <a:t>(</a:t>
            </a:r>
            <a:r>
              <a:rPr lang="ro-RO" sz="1800" b="1" dirty="0"/>
              <a:t>stingerea incendiilor, aer comprimat</a:t>
            </a:r>
            <a:r>
              <a:rPr lang="ro-RO" sz="1800" dirty="0"/>
              <a:t>)</a:t>
            </a:r>
          </a:p>
          <a:p>
            <a:endParaRPr lang="ro-RO" dirty="0"/>
          </a:p>
        </p:txBody>
      </p:sp>
    </p:spTree>
    <p:extLst>
      <p:ext uri="{BB962C8B-B14F-4D97-AF65-F5344CB8AC3E}">
        <p14:creationId xmlns:p14="http://schemas.microsoft.com/office/powerpoint/2010/main" val="105947975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0"/>
                                        <p:tgtEl>
                                          <p:spTgt spid="39"/>
                                        </p:tgtEl>
                                      </p:cBhvr>
                                    </p:animEffect>
                                    <p:anim calcmode="lin" valueType="num">
                                      <p:cBhvr>
                                        <p:cTn id="8" dur="2000" fill="hold"/>
                                        <p:tgtEl>
                                          <p:spTgt spid="39"/>
                                        </p:tgtEl>
                                        <p:attrNameLst>
                                          <p:attrName>ppt_w</p:attrName>
                                        </p:attrNameLst>
                                      </p:cBhvr>
                                      <p:tavLst>
                                        <p:tav tm="0" fmla="#ppt_w*sin(2.5*pi*$)">
                                          <p:val>
                                            <p:fltVal val="0"/>
                                          </p:val>
                                        </p:tav>
                                        <p:tav tm="100000">
                                          <p:val>
                                            <p:fltVal val="1"/>
                                          </p:val>
                                        </p:tav>
                                      </p:tavLst>
                                    </p:anim>
                                    <p:anim calcmode="lin" valueType="num">
                                      <p:cBhvr>
                                        <p:cTn id="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80">
                                          <p:stCondLst>
                                            <p:cond delay="0"/>
                                          </p:stCondLst>
                                        </p:cTn>
                                        <p:tgtEl>
                                          <p:spTgt spid="41"/>
                                        </p:tgtEl>
                                      </p:cBhvr>
                                    </p:animEffect>
                                    <p:anim calcmode="lin" valueType="num">
                                      <p:cBhvr>
                                        <p:cTn id="15"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20" dur="26">
                                          <p:stCondLst>
                                            <p:cond delay="650"/>
                                          </p:stCondLst>
                                        </p:cTn>
                                        <p:tgtEl>
                                          <p:spTgt spid="41"/>
                                        </p:tgtEl>
                                      </p:cBhvr>
                                      <p:to x="100000" y="60000"/>
                                    </p:animScale>
                                    <p:animScale>
                                      <p:cBhvr>
                                        <p:cTn id="21" dur="166" decel="50000">
                                          <p:stCondLst>
                                            <p:cond delay="676"/>
                                          </p:stCondLst>
                                        </p:cTn>
                                        <p:tgtEl>
                                          <p:spTgt spid="41"/>
                                        </p:tgtEl>
                                      </p:cBhvr>
                                      <p:to x="100000" y="100000"/>
                                    </p:animScale>
                                    <p:animScale>
                                      <p:cBhvr>
                                        <p:cTn id="22" dur="26">
                                          <p:stCondLst>
                                            <p:cond delay="1312"/>
                                          </p:stCondLst>
                                        </p:cTn>
                                        <p:tgtEl>
                                          <p:spTgt spid="41"/>
                                        </p:tgtEl>
                                      </p:cBhvr>
                                      <p:to x="100000" y="80000"/>
                                    </p:animScale>
                                    <p:animScale>
                                      <p:cBhvr>
                                        <p:cTn id="23" dur="166" decel="50000">
                                          <p:stCondLst>
                                            <p:cond delay="1338"/>
                                          </p:stCondLst>
                                        </p:cTn>
                                        <p:tgtEl>
                                          <p:spTgt spid="41"/>
                                        </p:tgtEl>
                                      </p:cBhvr>
                                      <p:to x="100000" y="100000"/>
                                    </p:animScale>
                                    <p:animScale>
                                      <p:cBhvr>
                                        <p:cTn id="24" dur="26">
                                          <p:stCondLst>
                                            <p:cond delay="1642"/>
                                          </p:stCondLst>
                                        </p:cTn>
                                        <p:tgtEl>
                                          <p:spTgt spid="41"/>
                                        </p:tgtEl>
                                      </p:cBhvr>
                                      <p:to x="100000" y="90000"/>
                                    </p:animScale>
                                    <p:animScale>
                                      <p:cBhvr>
                                        <p:cTn id="25" dur="166" decel="50000">
                                          <p:stCondLst>
                                            <p:cond delay="1668"/>
                                          </p:stCondLst>
                                        </p:cTn>
                                        <p:tgtEl>
                                          <p:spTgt spid="41"/>
                                        </p:tgtEl>
                                      </p:cBhvr>
                                      <p:to x="100000" y="100000"/>
                                    </p:animScale>
                                    <p:animScale>
                                      <p:cBhvr>
                                        <p:cTn id="26" dur="26">
                                          <p:stCondLst>
                                            <p:cond delay="1808"/>
                                          </p:stCondLst>
                                        </p:cTn>
                                        <p:tgtEl>
                                          <p:spTgt spid="41"/>
                                        </p:tgtEl>
                                      </p:cBhvr>
                                      <p:to x="100000" y="95000"/>
                                    </p:animScale>
                                    <p:animScale>
                                      <p:cBhvr>
                                        <p:cTn id="27" dur="166" decel="50000">
                                          <p:stCondLst>
                                            <p:cond delay="1834"/>
                                          </p:stCondLst>
                                        </p:cTn>
                                        <p:tgtEl>
                                          <p:spTgt spid="41"/>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ppt_x"/>
                                          </p:val>
                                        </p:tav>
                                        <p:tav tm="100000">
                                          <p:val>
                                            <p:strVal val="#ppt_x"/>
                                          </p:val>
                                        </p:tav>
                                      </p:tavLst>
                                    </p:anim>
                                    <p:anim calcmode="lin" valueType="num">
                                      <p:cBhvr additive="base">
                                        <p:cTn id="3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barn(inVertical)">
                                      <p:cBhvr>
                                        <p:cTn id="38" dur="500"/>
                                        <p:tgtEl>
                                          <p:spTgt spid="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down)">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circle(in)">
                                      <p:cBhvr>
                                        <p:cTn id="48" dur="2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38" grpId="0"/>
      <p:bldP spid="39" grpId="0"/>
      <p:bldP spid="40" grpId="0"/>
      <p:bldP spid="41" grpId="0"/>
      <p:bldP spid="42" grpId="0"/>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50F96-6D1F-D083-5F76-27DF04B7C4BC}"/>
            </a:ext>
          </a:extLst>
        </p:cNvPr>
        <p:cNvGrpSpPr/>
        <p:nvPr/>
      </p:nvGrpSpPr>
      <p:grpSpPr>
        <a:xfrm>
          <a:off x="0" y="0"/>
          <a:ext cx="0" cy="0"/>
          <a:chOff x="0" y="0"/>
          <a:chExt cx="0" cy="0"/>
        </a:xfrm>
      </p:grpSpPr>
      <p:sp>
        <p:nvSpPr>
          <p:cNvPr id="2" name="Titlu 1">
            <a:extLst>
              <a:ext uri="{FF2B5EF4-FFF2-40B4-BE49-F238E27FC236}">
                <a16:creationId xmlns:a16="http://schemas.microsoft.com/office/drawing/2014/main" id="{E1ED6E87-29D9-C2B7-5ADC-0BF36B192846}"/>
              </a:ext>
            </a:extLst>
          </p:cNvPr>
          <p:cNvSpPr>
            <a:spLocks noGrp="1"/>
          </p:cNvSpPr>
          <p:nvPr>
            <p:ph type="title"/>
          </p:nvPr>
        </p:nvSpPr>
        <p:spPr>
          <a:xfrm>
            <a:off x="4561839" y="710960"/>
            <a:ext cx="3229077" cy="569086"/>
          </a:xfrm>
        </p:spPr>
        <p:txBody>
          <a:bodyPr rtlCol="0">
            <a:normAutofit/>
          </a:bodyPr>
          <a:lstStyle/>
          <a:p>
            <a:pPr algn="r" rtl="0"/>
            <a:r>
              <a:rPr lang="ro-RO" sz="3000" b="0" dirty="0"/>
              <a:t>Șanfrenarea țevilor</a:t>
            </a:r>
          </a:p>
        </p:txBody>
      </p:sp>
      <p:sp>
        <p:nvSpPr>
          <p:cNvPr id="8" name="Substituent text 7">
            <a:extLst>
              <a:ext uri="{FF2B5EF4-FFF2-40B4-BE49-F238E27FC236}">
                <a16:creationId xmlns:a16="http://schemas.microsoft.com/office/drawing/2014/main" id="{408FE865-C743-B854-6364-BC1407E5C5DB}"/>
              </a:ext>
            </a:extLst>
          </p:cNvPr>
          <p:cNvSpPr>
            <a:spLocks noGrp="1"/>
          </p:cNvSpPr>
          <p:nvPr>
            <p:ph type="body" idx="1"/>
          </p:nvPr>
        </p:nvSpPr>
        <p:spPr>
          <a:xfrm>
            <a:off x="462280" y="1824676"/>
            <a:ext cx="5891240" cy="948435"/>
          </a:xfrm>
        </p:spPr>
        <p:txBody>
          <a:bodyPr rtlCol="0">
            <a:noAutofit/>
          </a:bodyPr>
          <a:lstStyle/>
          <a:p>
            <a:pPr marL="0" indent="0" algn="just">
              <a:buNone/>
            </a:pPr>
            <a:r>
              <a:rPr lang="ro-RO" b="1" dirty="0">
                <a:solidFill>
                  <a:schemeClr val="bg2"/>
                </a:solidFill>
              </a:rPr>
              <a:t>Operația prin care capătul unei țevi este prelucrat sub un unghi </a:t>
            </a:r>
            <a:r>
              <a:rPr lang="ro-RO" b="1" dirty="0">
                <a:solidFill>
                  <a:schemeClr val="tx2"/>
                </a:solidFill>
              </a:rPr>
              <a:t>(de regulă 30°–37,5°) față de axul țevii, obținându-se o muchie oblică.</a:t>
            </a:r>
          </a:p>
        </p:txBody>
      </p:sp>
      <p:sp>
        <p:nvSpPr>
          <p:cNvPr id="4" name="Substituent dată 3">
            <a:extLst>
              <a:ext uri="{FF2B5EF4-FFF2-40B4-BE49-F238E27FC236}">
                <a16:creationId xmlns:a16="http://schemas.microsoft.com/office/drawing/2014/main" id="{9419E57B-B1F4-6228-6006-C0AFE79E4A09}"/>
              </a:ext>
            </a:extLst>
          </p:cNvPr>
          <p:cNvSpPr>
            <a:spLocks noGrp="1"/>
          </p:cNvSpPr>
          <p:nvPr>
            <p:ph type="dt" sz="half" idx="10"/>
          </p:nvPr>
        </p:nvSpPr>
        <p:spPr/>
        <p:txBody>
          <a:bodyPr rtlCol="0"/>
          <a:lstStyle/>
          <a:p>
            <a:pPr rtl="0"/>
            <a:r>
              <a:rPr lang="en-US" dirty="0"/>
              <a:t>0</a:t>
            </a:r>
            <a:r>
              <a:rPr lang="ro-RO" dirty="0"/>
              <a:t>1.</a:t>
            </a:r>
            <a:r>
              <a:rPr lang="en-US" dirty="0"/>
              <a:t>10</a:t>
            </a:r>
            <a:r>
              <a:rPr lang="ro-RO" dirty="0"/>
              <a:t>.20</a:t>
            </a:r>
            <a:r>
              <a:rPr lang="en-US" dirty="0"/>
              <a:t>2</a:t>
            </a:r>
            <a:r>
              <a:rPr lang="ro-RO" dirty="0"/>
              <a:t>5</a:t>
            </a:r>
          </a:p>
        </p:txBody>
      </p:sp>
      <p:sp>
        <p:nvSpPr>
          <p:cNvPr id="5" name="Substituent subsol 4">
            <a:extLst>
              <a:ext uri="{FF2B5EF4-FFF2-40B4-BE49-F238E27FC236}">
                <a16:creationId xmlns:a16="http://schemas.microsoft.com/office/drawing/2014/main" id="{15E5C162-551F-63E6-A4EF-E7DEFE0531D3}"/>
              </a:ext>
            </a:extLst>
          </p:cNvPr>
          <p:cNvSpPr>
            <a:spLocks noGrp="1"/>
          </p:cNvSpPr>
          <p:nvPr>
            <p:ph type="ftr" sz="quarter" idx="11"/>
          </p:nvPr>
        </p:nvSpPr>
        <p:spPr/>
        <p:txBody>
          <a:bodyPr rtlCol="0"/>
          <a:lstStyle/>
          <a:p>
            <a:r>
              <a:rPr lang="ro-RO" dirty="0"/>
              <a:t>Șanfrenarea</a:t>
            </a:r>
          </a:p>
        </p:txBody>
      </p:sp>
      <p:sp>
        <p:nvSpPr>
          <p:cNvPr id="6" name="Substituent număr diapozitiv 5">
            <a:extLst>
              <a:ext uri="{FF2B5EF4-FFF2-40B4-BE49-F238E27FC236}">
                <a16:creationId xmlns:a16="http://schemas.microsoft.com/office/drawing/2014/main" id="{D1118AD3-F859-D506-78A4-0172EE31B688}"/>
              </a:ext>
            </a:extLst>
          </p:cNvPr>
          <p:cNvSpPr>
            <a:spLocks noGrp="1"/>
          </p:cNvSpPr>
          <p:nvPr>
            <p:ph type="sldNum" sz="quarter" idx="12"/>
          </p:nvPr>
        </p:nvSpPr>
        <p:spPr/>
        <p:txBody>
          <a:bodyPr rtlCol="0"/>
          <a:lstStyle/>
          <a:p>
            <a:pPr rtl="0"/>
            <a:fld id="{8D581BC7-E183-40DB-AC97-C19EA4EB8894}" type="slidenum">
              <a:rPr lang="ro-RO" smtClean="0"/>
              <a:t>21</a:t>
            </a:fld>
            <a:endParaRPr lang="ro-RO" dirty="0"/>
          </a:p>
        </p:txBody>
      </p:sp>
      <p:sp>
        <p:nvSpPr>
          <p:cNvPr id="9" name="Substituent text 7">
            <a:extLst>
              <a:ext uri="{FF2B5EF4-FFF2-40B4-BE49-F238E27FC236}">
                <a16:creationId xmlns:a16="http://schemas.microsoft.com/office/drawing/2014/main" id="{F6075D5D-3448-F171-387E-504CE45A6BD8}"/>
              </a:ext>
            </a:extLst>
          </p:cNvPr>
          <p:cNvSpPr txBox="1">
            <a:spLocks/>
          </p:cNvSpPr>
          <p:nvPr/>
        </p:nvSpPr>
        <p:spPr>
          <a:xfrm>
            <a:off x="6699617" y="1824676"/>
            <a:ext cx="5030103" cy="4260595"/>
          </a:xfrm>
          <a:prstGeom prst="rect">
            <a:avLst/>
          </a:prstGeom>
        </p:spPr>
        <p:txBody>
          <a:bodyPr vert="horz" lIns="0" tIns="0" rIns="0" bIns="0" rtlCol="0">
            <a:normAutofit/>
          </a:bodyPr>
          <a:lstStyle>
            <a:lvl1pPr marL="216000" indent="-216000" algn="l" defTabSz="914400" rtl="0" eaLnBrk="1" latinLnBrk="0" hangingPunct="1">
              <a:lnSpc>
                <a:spcPct val="100000"/>
              </a:lnSpc>
              <a:spcBef>
                <a:spcPts val="600"/>
              </a:spcBef>
              <a:buClr>
                <a:schemeClr val="tx1"/>
              </a:buClr>
              <a:buFont typeface="Courier New" panose="02070309020205020404" pitchFamily="49" charset="0"/>
              <a:buChar char="o"/>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just">
              <a:buNone/>
            </a:pPr>
            <a:r>
              <a:rPr lang="ro-RO" sz="1800" b="1" dirty="0">
                <a:solidFill>
                  <a:schemeClr val="bg2"/>
                </a:solidFill>
              </a:rPr>
              <a:t>De ce se face?</a:t>
            </a:r>
          </a:p>
          <a:p>
            <a:pPr algn="just"/>
            <a:r>
              <a:rPr lang="ro-RO" sz="1800" b="1" dirty="0"/>
              <a:t>Pregătirea pentru sudură</a:t>
            </a:r>
            <a:endParaRPr lang="ro-RO" sz="1800" dirty="0"/>
          </a:p>
          <a:p>
            <a:pPr lvl="1" algn="just"/>
            <a:r>
              <a:rPr lang="ro-RO" sz="1800" u="sng" dirty="0">
                <a:solidFill>
                  <a:schemeClr val="tx1"/>
                </a:solidFill>
              </a:rPr>
              <a:t>La sudurile cap la cap, șanfrenul creează un </a:t>
            </a:r>
            <a:r>
              <a:rPr lang="ro-RO" sz="1800" b="1" u="sng" dirty="0">
                <a:solidFill>
                  <a:schemeClr val="tx1"/>
                </a:solidFill>
              </a:rPr>
              <a:t>spațiu de pătrundere a materialului de adaos</a:t>
            </a:r>
            <a:r>
              <a:rPr lang="ro-RO" sz="1800" dirty="0">
                <a:solidFill>
                  <a:schemeClr val="tx1"/>
                </a:solidFill>
              </a:rPr>
              <a:t>.</a:t>
            </a:r>
          </a:p>
          <a:p>
            <a:pPr lvl="1" algn="just"/>
            <a:r>
              <a:rPr lang="ro-RO" sz="1800" dirty="0">
                <a:solidFill>
                  <a:schemeClr val="tx1"/>
                </a:solidFill>
              </a:rPr>
              <a:t>Fără șanfren, cordonul de sudură ar rămâne superficial → rezistență scăzută și risc de fisurare.</a:t>
            </a:r>
          </a:p>
          <a:p>
            <a:pPr algn="just"/>
            <a:r>
              <a:rPr lang="ro-RO" sz="1800" b="1" dirty="0"/>
              <a:t>Siguranță și ergonomie</a:t>
            </a:r>
            <a:endParaRPr lang="ro-RO" sz="1800" dirty="0"/>
          </a:p>
          <a:p>
            <a:pPr lvl="1" algn="just"/>
            <a:r>
              <a:rPr lang="ro-RO" sz="1800" dirty="0">
                <a:solidFill>
                  <a:schemeClr val="tx1"/>
                </a:solidFill>
              </a:rPr>
              <a:t>Elimină muchiile ascuțite → reduce riscul de accidentare la manipulare.</a:t>
            </a:r>
          </a:p>
          <a:p>
            <a:pPr algn="just"/>
            <a:r>
              <a:rPr lang="ro-RO" sz="1800" b="1" dirty="0"/>
              <a:t>Calitatea montajului</a:t>
            </a:r>
            <a:endParaRPr lang="ro-RO" sz="1800" dirty="0"/>
          </a:p>
          <a:p>
            <a:pPr lvl="1" algn="just"/>
            <a:r>
              <a:rPr lang="ro-RO" sz="1800" dirty="0">
                <a:solidFill>
                  <a:schemeClr val="tx1"/>
                </a:solidFill>
              </a:rPr>
              <a:t>Asigură </a:t>
            </a:r>
            <a:r>
              <a:rPr lang="ro-RO" sz="1800" b="1" dirty="0">
                <a:solidFill>
                  <a:schemeClr val="tx1"/>
                </a:solidFill>
              </a:rPr>
              <a:t>alinierea corectă</a:t>
            </a:r>
            <a:r>
              <a:rPr lang="ro-RO" sz="1800" dirty="0">
                <a:solidFill>
                  <a:schemeClr val="tx1"/>
                </a:solidFill>
              </a:rPr>
              <a:t> și o îmbinare </a:t>
            </a:r>
            <a:r>
              <a:rPr lang="ro-RO" sz="1800" b="1" dirty="0">
                <a:solidFill>
                  <a:schemeClr val="tx1"/>
                </a:solidFill>
              </a:rPr>
              <a:t>etanșă și rezistentă</a:t>
            </a:r>
            <a:r>
              <a:rPr lang="ro-RO" sz="1800" dirty="0">
                <a:solidFill>
                  <a:schemeClr val="tx1"/>
                </a:solidFill>
              </a:rPr>
              <a:t>.</a:t>
            </a:r>
          </a:p>
        </p:txBody>
      </p:sp>
      <p:sp>
        <p:nvSpPr>
          <p:cNvPr id="13" name="CasetăText 12">
            <a:extLst>
              <a:ext uri="{FF2B5EF4-FFF2-40B4-BE49-F238E27FC236}">
                <a16:creationId xmlns:a16="http://schemas.microsoft.com/office/drawing/2014/main" id="{3D624ED6-27DD-20FD-D90B-3BBDE3AF5764}"/>
              </a:ext>
            </a:extLst>
          </p:cNvPr>
          <p:cNvSpPr txBox="1"/>
          <p:nvPr/>
        </p:nvSpPr>
        <p:spPr>
          <a:xfrm>
            <a:off x="354820" y="2930728"/>
            <a:ext cx="6106160" cy="2308324"/>
          </a:xfrm>
          <a:prstGeom prst="rect">
            <a:avLst/>
          </a:prstGeom>
          <a:noFill/>
        </p:spPr>
        <p:txBody>
          <a:bodyPr wrap="square">
            <a:spAutoFit/>
          </a:bodyPr>
          <a:lstStyle/>
          <a:p>
            <a:pPr algn="just">
              <a:buNone/>
            </a:pPr>
            <a:r>
              <a:rPr lang="ro-RO" b="1" dirty="0"/>
              <a:t>Tipuri de șanfren</a:t>
            </a:r>
          </a:p>
          <a:p>
            <a:pPr algn="just">
              <a:buFont typeface="Arial" panose="020B0604020202020204" pitchFamily="34" charset="0"/>
              <a:buChar char="•"/>
            </a:pPr>
            <a:r>
              <a:rPr lang="ro-RO" b="1" dirty="0"/>
              <a:t>Șanfren în V</a:t>
            </a:r>
            <a:r>
              <a:rPr lang="ro-RO" dirty="0"/>
              <a:t> – cel mai folosit la îmbinarea țevilor groase prin sudură.</a:t>
            </a:r>
          </a:p>
          <a:p>
            <a:pPr algn="just">
              <a:buFont typeface="Arial" panose="020B0604020202020204" pitchFamily="34" charset="0"/>
              <a:buChar char="•"/>
            </a:pPr>
            <a:r>
              <a:rPr lang="ro-RO" b="1" dirty="0"/>
              <a:t>Șanfren în U</a:t>
            </a:r>
            <a:r>
              <a:rPr lang="ro-RO" dirty="0"/>
              <a:t> – necesită mai multă prelucrare, dar permite pătrunderea mai bună a sudurii și consum redus de material de adaos.</a:t>
            </a:r>
          </a:p>
          <a:p>
            <a:pPr algn="just">
              <a:buFont typeface="Arial" panose="020B0604020202020204" pitchFamily="34" charset="0"/>
              <a:buChar char="•"/>
            </a:pPr>
            <a:r>
              <a:rPr lang="ro-RO" b="1" dirty="0"/>
              <a:t>Șanfren în X</a:t>
            </a:r>
            <a:r>
              <a:rPr lang="ro-RO" dirty="0"/>
              <a:t> – realizat pe ambele capete, folosit la țevi groase pentru suduri de rezistență.</a:t>
            </a:r>
          </a:p>
        </p:txBody>
      </p:sp>
    </p:spTree>
    <p:extLst>
      <p:ext uri="{BB962C8B-B14F-4D97-AF65-F5344CB8AC3E}">
        <p14:creationId xmlns:p14="http://schemas.microsoft.com/office/powerpoint/2010/main" val="23624178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B9BA8-1F99-76F5-E5E9-D03890CAEF41}"/>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9ABFE278-8CCE-938A-8BF3-B7AC3254CEBC}"/>
              </a:ext>
            </a:extLst>
          </p:cNvPr>
          <p:cNvSpPr>
            <a:spLocks noGrp="1"/>
          </p:cNvSpPr>
          <p:nvPr>
            <p:ph type="dt" sz="half" idx="10"/>
          </p:nvPr>
        </p:nvSpPr>
        <p:spPr/>
        <p:txBody>
          <a:bodyPr rtlCol="0"/>
          <a:lstStyle/>
          <a:p>
            <a:pPr rtl="0"/>
            <a:r>
              <a:rPr lang="en-US" dirty="0"/>
              <a:t>0</a:t>
            </a:r>
            <a:r>
              <a:rPr lang="ro-RO" dirty="0"/>
              <a:t>1.</a:t>
            </a:r>
            <a:r>
              <a:rPr lang="en-US" dirty="0"/>
              <a:t>10</a:t>
            </a:r>
            <a:r>
              <a:rPr lang="ro-RO" dirty="0"/>
              <a:t>.20</a:t>
            </a:r>
            <a:r>
              <a:rPr lang="en-US" dirty="0"/>
              <a:t>2</a:t>
            </a:r>
            <a:r>
              <a:rPr lang="ro-RO" dirty="0"/>
              <a:t>5</a:t>
            </a:r>
          </a:p>
        </p:txBody>
      </p:sp>
      <p:sp>
        <p:nvSpPr>
          <p:cNvPr id="5" name="Substituent subsol 4">
            <a:extLst>
              <a:ext uri="{FF2B5EF4-FFF2-40B4-BE49-F238E27FC236}">
                <a16:creationId xmlns:a16="http://schemas.microsoft.com/office/drawing/2014/main" id="{E38BB2D4-BDB6-4D16-2F87-1BADCBB24B7A}"/>
              </a:ext>
            </a:extLst>
          </p:cNvPr>
          <p:cNvSpPr>
            <a:spLocks noGrp="1"/>
          </p:cNvSpPr>
          <p:nvPr>
            <p:ph type="ftr" sz="quarter" idx="11"/>
          </p:nvPr>
        </p:nvSpPr>
        <p:spPr/>
        <p:txBody>
          <a:bodyPr rtlCol="0"/>
          <a:lstStyle/>
          <a:p>
            <a:r>
              <a:rPr lang="ro-RO" dirty="0"/>
              <a:t>Șanfrenarea</a:t>
            </a:r>
          </a:p>
        </p:txBody>
      </p:sp>
      <p:sp>
        <p:nvSpPr>
          <p:cNvPr id="6" name="Substituent număr diapozitiv 5">
            <a:extLst>
              <a:ext uri="{FF2B5EF4-FFF2-40B4-BE49-F238E27FC236}">
                <a16:creationId xmlns:a16="http://schemas.microsoft.com/office/drawing/2014/main" id="{F21028BA-7D64-11EF-E59F-3B5402D5CFAA}"/>
              </a:ext>
            </a:extLst>
          </p:cNvPr>
          <p:cNvSpPr>
            <a:spLocks noGrp="1"/>
          </p:cNvSpPr>
          <p:nvPr>
            <p:ph type="sldNum" sz="quarter" idx="12"/>
          </p:nvPr>
        </p:nvSpPr>
        <p:spPr/>
        <p:txBody>
          <a:bodyPr rtlCol="0"/>
          <a:lstStyle/>
          <a:p>
            <a:pPr rtl="0"/>
            <a:fld id="{8D581BC7-E183-40DB-AC97-C19EA4EB8894}" type="slidenum">
              <a:rPr lang="ro-RO" smtClean="0"/>
              <a:t>22</a:t>
            </a:fld>
            <a:endParaRPr lang="ro-RO" dirty="0"/>
          </a:p>
        </p:txBody>
      </p:sp>
      <p:sp>
        <p:nvSpPr>
          <p:cNvPr id="14" name="CasetăText 13">
            <a:extLst>
              <a:ext uri="{FF2B5EF4-FFF2-40B4-BE49-F238E27FC236}">
                <a16:creationId xmlns:a16="http://schemas.microsoft.com/office/drawing/2014/main" id="{C555B360-F455-D606-807B-B6675EF40370}"/>
              </a:ext>
            </a:extLst>
          </p:cNvPr>
          <p:cNvSpPr txBox="1"/>
          <p:nvPr/>
        </p:nvSpPr>
        <p:spPr>
          <a:xfrm>
            <a:off x="537406" y="676552"/>
            <a:ext cx="4180840" cy="2308324"/>
          </a:xfrm>
          <a:prstGeom prst="rect">
            <a:avLst/>
          </a:prstGeom>
          <a:noFill/>
        </p:spPr>
        <p:txBody>
          <a:bodyPr wrap="square">
            <a:spAutoFit/>
          </a:bodyPr>
          <a:lstStyle/>
          <a:p>
            <a:pPr>
              <a:buNone/>
            </a:pPr>
            <a:r>
              <a:rPr lang="ro-RO" b="1" dirty="0"/>
              <a:t>Cum se execută practic?</a:t>
            </a:r>
          </a:p>
          <a:p>
            <a:pPr algn="just">
              <a:buFont typeface="Arial" panose="020B0604020202020204" pitchFamily="34" charset="0"/>
              <a:buChar char="•"/>
            </a:pPr>
            <a:r>
              <a:rPr lang="ro-RO" dirty="0">
                <a:solidFill>
                  <a:schemeClr val="bg2"/>
                </a:solidFill>
              </a:rPr>
              <a:t>Cu </a:t>
            </a:r>
            <a:r>
              <a:rPr lang="ro-RO" b="1" dirty="0">
                <a:solidFill>
                  <a:schemeClr val="bg2"/>
                </a:solidFill>
              </a:rPr>
              <a:t>aparat de șanfrenat portabil</a:t>
            </a:r>
            <a:r>
              <a:rPr lang="ro-RO" dirty="0">
                <a:solidFill>
                  <a:schemeClr val="bg2"/>
                </a:solidFill>
              </a:rPr>
              <a:t> </a:t>
            </a:r>
            <a:r>
              <a:rPr lang="ro-RO" dirty="0">
                <a:solidFill>
                  <a:schemeClr val="tx2"/>
                </a:solidFill>
              </a:rPr>
              <a:t>(fixat pe țeavă cu cleme; lama rotativă taie marginea la unghiul dorit).</a:t>
            </a:r>
          </a:p>
          <a:p>
            <a:pPr algn="just">
              <a:buFont typeface="Arial" panose="020B0604020202020204" pitchFamily="34" charset="0"/>
              <a:buChar char="•"/>
            </a:pPr>
            <a:r>
              <a:rPr lang="ro-RO" dirty="0">
                <a:solidFill>
                  <a:schemeClr val="bg2"/>
                </a:solidFill>
              </a:rPr>
              <a:t>Cu </a:t>
            </a:r>
            <a:r>
              <a:rPr lang="ro-RO" b="1" dirty="0">
                <a:solidFill>
                  <a:schemeClr val="bg2"/>
                </a:solidFill>
              </a:rPr>
              <a:t>polizor unghiular </a:t>
            </a:r>
            <a:r>
              <a:rPr lang="ro-RO" b="1" dirty="0">
                <a:solidFill>
                  <a:schemeClr val="tx2"/>
                </a:solidFill>
              </a:rPr>
              <a:t>(</a:t>
            </a:r>
            <a:r>
              <a:rPr lang="ro-RO" b="1" dirty="0" err="1">
                <a:solidFill>
                  <a:schemeClr val="tx2"/>
                </a:solidFill>
              </a:rPr>
              <a:t>flex</a:t>
            </a:r>
            <a:r>
              <a:rPr lang="ro-RO" b="1" dirty="0">
                <a:solidFill>
                  <a:schemeClr val="tx2"/>
                </a:solidFill>
              </a:rPr>
              <a:t>)</a:t>
            </a:r>
            <a:r>
              <a:rPr lang="ro-RO" dirty="0">
                <a:solidFill>
                  <a:schemeClr val="tx2"/>
                </a:solidFill>
              </a:rPr>
              <a:t> – variantă manuală, folosită des pe șantier.</a:t>
            </a:r>
          </a:p>
          <a:p>
            <a:pPr algn="just">
              <a:buFont typeface="Arial" panose="020B0604020202020204" pitchFamily="34" charset="0"/>
              <a:buChar char="•"/>
            </a:pPr>
            <a:r>
              <a:rPr lang="ro-RO" dirty="0">
                <a:solidFill>
                  <a:schemeClr val="bg2"/>
                </a:solidFill>
              </a:rPr>
              <a:t>Cu </a:t>
            </a:r>
            <a:r>
              <a:rPr lang="ro-RO" b="1" dirty="0">
                <a:solidFill>
                  <a:schemeClr val="bg2"/>
                </a:solidFill>
              </a:rPr>
              <a:t>mașini staționare</a:t>
            </a:r>
            <a:r>
              <a:rPr lang="ro-RO" dirty="0">
                <a:solidFill>
                  <a:schemeClr val="bg2"/>
                </a:solidFill>
              </a:rPr>
              <a:t> </a:t>
            </a:r>
            <a:r>
              <a:rPr lang="ro-RO" dirty="0">
                <a:solidFill>
                  <a:schemeClr val="tx2"/>
                </a:solidFill>
              </a:rPr>
              <a:t>la pregătirea în atelier, la serii mari de țevi.</a:t>
            </a:r>
          </a:p>
        </p:txBody>
      </p:sp>
      <p:sp>
        <p:nvSpPr>
          <p:cNvPr id="16" name="CasetăText 15">
            <a:extLst>
              <a:ext uri="{FF2B5EF4-FFF2-40B4-BE49-F238E27FC236}">
                <a16:creationId xmlns:a16="http://schemas.microsoft.com/office/drawing/2014/main" id="{BA0DC02E-ED1B-0313-E5E5-6F77A9539EA6}"/>
              </a:ext>
            </a:extLst>
          </p:cNvPr>
          <p:cNvSpPr txBox="1"/>
          <p:nvPr/>
        </p:nvSpPr>
        <p:spPr>
          <a:xfrm>
            <a:off x="537406" y="3180361"/>
            <a:ext cx="4065074" cy="2308324"/>
          </a:xfrm>
          <a:prstGeom prst="rect">
            <a:avLst/>
          </a:prstGeom>
          <a:noFill/>
        </p:spPr>
        <p:txBody>
          <a:bodyPr wrap="square">
            <a:spAutoFit/>
          </a:bodyPr>
          <a:lstStyle/>
          <a:p>
            <a:pPr>
              <a:buNone/>
            </a:pPr>
            <a:r>
              <a:rPr lang="ro-RO" b="1" dirty="0"/>
              <a:t>Unde se folosește?</a:t>
            </a:r>
          </a:p>
          <a:p>
            <a:pPr>
              <a:buFont typeface="Arial" panose="020B0604020202020204" pitchFamily="34" charset="0"/>
              <a:buChar char="•"/>
            </a:pPr>
            <a:r>
              <a:rPr lang="ro-RO" b="1" dirty="0">
                <a:solidFill>
                  <a:schemeClr val="bg2"/>
                </a:solidFill>
              </a:rPr>
              <a:t>Instalații de apă, abur, gaze</a:t>
            </a:r>
            <a:r>
              <a:rPr lang="ro-RO" dirty="0">
                <a:solidFill>
                  <a:schemeClr val="bg2"/>
                </a:solidFill>
              </a:rPr>
              <a:t> </a:t>
            </a:r>
            <a:r>
              <a:rPr lang="ro-RO" dirty="0">
                <a:solidFill>
                  <a:schemeClr val="tx2"/>
                </a:solidFill>
              </a:rPr>
              <a:t>unde conductele se sudează cap la cap.</a:t>
            </a:r>
          </a:p>
          <a:p>
            <a:pPr>
              <a:buFont typeface="Arial" panose="020B0604020202020204" pitchFamily="34" charset="0"/>
              <a:buChar char="•"/>
            </a:pPr>
            <a:r>
              <a:rPr lang="ro-RO" b="1" dirty="0">
                <a:solidFill>
                  <a:schemeClr val="bg2"/>
                </a:solidFill>
              </a:rPr>
              <a:t>Industria petrochimică</a:t>
            </a:r>
            <a:r>
              <a:rPr lang="ro-RO" dirty="0">
                <a:solidFill>
                  <a:schemeClr val="bg2"/>
                </a:solidFill>
              </a:rPr>
              <a:t> </a:t>
            </a:r>
            <a:r>
              <a:rPr lang="ro-RO" dirty="0">
                <a:solidFill>
                  <a:schemeClr val="tx2"/>
                </a:solidFill>
              </a:rPr>
              <a:t>– conducte de diametre mari, presiuni ridicate.</a:t>
            </a:r>
          </a:p>
          <a:p>
            <a:pPr>
              <a:buFont typeface="Arial" panose="020B0604020202020204" pitchFamily="34" charset="0"/>
              <a:buChar char="•"/>
            </a:pPr>
            <a:r>
              <a:rPr lang="ro-RO" b="1" dirty="0">
                <a:solidFill>
                  <a:schemeClr val="bg2"/>
                </a:solidFill>
              </a:rPr>
              <a:t>Construcții civile și industriale</a:t>
            </a:r>
            <a:r>
              <a:rPr lang="ro-RO" dirty="0">
                <a:solidFill>
                  <a:schemeClr val="bg2"/>
                </a:solidFill>
              </a:rPr>
              <a:t> </a:t>
            </a:r>
            <a:r>
              <a:rPr lang="ro-RO" dirty="0">
                <a:solidFill>
                  <a:schemeClr val="tx2"/>
                </a:solidFill>
              </a:rPr>
              <a:t>– orice rețea unde se cere sudură rezistentă și etanșă.</a:t>
            </a:r>
          </a:p>
        </p:txBody>
      </p:sp>
      <p:pic>
        <p:nvPicPr>
          <p:cNvPr id="17" name="Media online 16" title="RIDGID B-500 Pipe Beveller vs. The Grinder">
            <a:hlinkClick r:id="" action="ppaction://media"/>
            <a:extLst>
              <a:ext uri="{FF2B5EF4-FFF2-40B4-BE49-F238E27FC236}">
                <a16:creationId xmlns:a16="http://schemas.microsoft.com/office/drawing/2014/main" id="{209A2619-04D2-606F-2346-7DDBEA9AE0ED}"/>
              </a:ext>
            </a:extLst>
          </p:cNvPr>
          <p:cNvPicPr>
            <a:picLocks noRot="1" noChangeAspect="1"/>
          </p:cNvPicPr>
          <p:nvPr>
            <a:videoFile r:link="rId1"/>
          </p:nvPr>
        </p:nvPicPr>
        <p:blipFill>
          <a:blip r:embed="rId4"/>
          <a:stretch>
            <a:fillRect/>
          </a:stretch>
        </p:blipFill>
        <p:spPr>
          <a:xfrm>
            <a:off x="4795315" y="992475"/>
            <a:ext cx="6859279" cy="4099222"/>
          </a:xfrm>
          <a:prstGeom prst="rect">
            <a:avLst/>
          </a:prstGeom>
        </p:spPr>
      </p:pic>
      <p:sp>
        <p:nvSpPr>
          <p:cNvPr id="18" name="CasetăText 17">
            <a:extLst>
              <a:ext uri="{FF2B5EF4-FFF2-40B4-BE49-F238E27FC236}">
                <a16:creationId xmlns:a16="http://schemas.microsoft.com/office/drawing/2014/main" id="{CD75D72E-1299-27DE-622A-A6D858B6C168}"/>
              </a:ext>
            </a:extLst>
          </p:cNvPr>
          <p:cNvSpPr txBox="1"/>
          <p:nvPr/>
        </p:nvSpPr>
        <p:spPr>
          <a:xfrm>
            <a:off x="5970975" y="5162043"/>
            <a:ext cx="4507957" cy="646331"/>
          </a:xfrm>
          <a:prstGeom prst="rect">
            <a:avLst/>
          </a:prstGeom>
          <a:noFill/>
        </p:spPr>
        <p:txBody>
          <a:bodyPr wrap="square">
            <a:spAutoFit/>
          </a:bodyPr>
          <a:lstStyle/>
          <a:p>
            <a:pPr algn="ctr"/>
            <a:r>
              <a:rPr lang="ro-RO" b="1" noProof="0" dirty="0">
                <a:solidFill>
                  <a:schemeClr val="tx2"/>
                </a:solidFill>
                <a:ea typeface="Calibri" panose="020F0502020204030204" pitchFamily="34" charset="0"/>
                <a:cs typeface="Calibri" panose="020F0502020204030204" pitchFamily="34" charset="0"/>
              </a:rPr>
              <a:t>Video 5  Șanfrenarea conductelor de oțel [</a:t>
            </a:r>
            <a:r>
              <a:rPr lang="ro-RO" b="1" noProof="0" dirty="0">
                <a:solidFill>
                  <a:schemeClr val="tx2"/>
                </a:solidFill>
                <a:ea typeface="Calibri" panose="020F0502020204030204" pitchFamily="34" charset="0"/>
                <a:cs typeface="Calibri" panose="020F0502020204030204" pitchFamily="34" charset="0"/>
                <a:hlinkClick r:id="rId5"/>
              </a:rPr>
              <a:t>www.youtube.com</a:t>
            </a:r>
            <a:r>
              <a:rPr lang="ro-RO" b="1" noProof="0" dirty="0">
                <a:solidFill>
                  <a:schemeClr val="tx2"/>
                </a:solidFill>
                <a:ea typeface="Calibri" panose="020F0502020204030204" pitchFamily="34" charset="0"/>
                <a:cs typeface="Calibri" panose="020F0502020204030204" pitchFamily="34" charset="0"/>
              </a:rPr>
              <a:t>]</a:t>
            </a:r>
            <a:endParaRPr lang="ro-RO" noProof="0" dirty="0"/>
          </a:p>
        </p:txBody>
      </p:sp>
    </p:spTree>
    <p:extLst>
      <p:ext uri="{BB962C8B-B14F-4D97-AF65-F5344CB8AC3E}">
        <p14:creationId xmlns:p14="http://schemas.microsoft.com/office/powerpoint/2010/main" val="2490544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u 4">
            <a:extLst>
              <a:ext uri="{FF2B5EF4-FFF2-40B4-BE49-F238E27FC236}">
                <a16:creationId xmlns:a16="http://schemas.microsoft.com/office/drawing/2014/main" id="{CAA634A5-7FE6-42E8-939A-FEBD82600891}"/>
              </a:ext>
            </a:extLst>
          </p:cNvPr>
          <p:cNvSpPr>
            <a:spLocks noGrp="1"/>
          </p:cNvSpPr>
          <p:nvPr>
            <p:ph type="title"/>
          </p:nvPr>
        </p:nvSpPr>
        <p:spPr>
          <a:xfrm>
            <a:off x="6623060" y="419121"/>
            <a:ext cx="5039360" cy="882168"/>
          </a:xfrm>
        </p:spPr>
        <p:txBody>
          <a:bodyPr rtlCol="0">
            <a:noAutofit/>
          </a:bodyPr>
          <a:lstStyle/>
          <a:p>
            <a:pPr rtl="0"/>
            <a:r>
              <a:rPr lang="ro-RO" sz="3000" noProof="0" dirty="0"/>
              <a:t>ROLUIREA CANELURILOR</a:t>
            </a:r>
          </a:p>
        </p:txBody>
      </p:sp>
      <p:sp>
        <p:nvSpPr>
          <p:cNvPr id="6" name="Substituent text 5">
            <a:extLst>
              <a:ext uri="{FF2B5EF4-FFF2-40B4-BE49-F238E27FC236}">
                <a16:creationId xmlns:a16="http://schemas.microsoft.com/office/drawing/2014/main" id="{F7F2EF20-4914-4F8B-9D4E-F7DF9977D6D1}"/>
              </a:ext>
            </a:extLst>
          </p:cNvPr>
          <p:cNvSpPr>
            <a:spLocks noGrp="1"/>
          </p:cNvSpPr>
          <p:nvPr>
            <p:ph type="body" idx="1"/>
          </p:nvPr>
        </p:nvSpPr>
        <p:spPr>
          <a:xfrm>
            <a:off x="6096000" y="1625821"/>
            <a:ext cx="5917660" cy="1117379"/>
          </a:xfrm>
        </p:spPr>
        <p:txBody>
          <a:bodyPr rtlCol="0">
            <a:noAutofit/>
          </a:bodyPr>
          <a:lstStyle/>
          <a:p>
            <a:pPr algn="just" rtl="0"/>
            <a:r>
              <a:rPr lang="ro-RO" noProof="0" dirty="0" err="1">
                <a:solidFill>
                  <a:schemeClr val="bg2"/>
                </a:solidFill>
              </a:rPr>
              <a:t>Roluirea</a:t>
            </a:r>
            <a:r>
              <a:rPr lang="ro-RO" noProof="0" dirty="0">
                <a:solidFill>
                  <a:schemeClr val="bg2"/>
                </a:solidFill>
              </a:rPr>
              <a:t> țevilor de oțel </a:t>
            </a:r>
            <a:r>
              <a:rPr lang="ro-RO" noProof="0" dirty="0">
                <a:solidFill>
                  <a:schemeClr val="tx2"/>
                </a:solidFill>
              </a:rPr>
              <a:t>este un proces care implică deformarea plastică a pereților țevii pentru a crea o </a:t>
            </a:r>
            <a:r>
              <a:rPr lang="ro-RO" noProof="0" dirty="0"/>
              <a:t>canelură circulară</a:t>
            </a:r>
            <a:r>
              <a:rPr lang="ro-RO" noProof="0" dirty="0">
                <a:solidFill>
                  <a:schemeClr val="tx2"/>
                </a:solidFill>
              </a:rPr>
              <a:t> (fără îndepărtarea materialului).</a:t>
            </a:r>
          </a:p>
        </p:txBody>
      </p:sp>
      <p:sp>
        <p:nvSpPr>
          <p:cNvPr id="10" name="Substituent text 9">
            <a:extLst>
              <a:ext uri="{FF2B5EF4-FFF2-40B4-BE49-F238E27FC236}">
                <a16:creationId xmlns:a16="http://schemas.microsoft.com/office/drawing/2014/main" id="{80D2D95B-77BF-49F5-AFBD-07FDD7C43B82}"/>
              </a:ext>
            </a:extLst>
          </p:cNvPr>
          <p:cNvSpPr>
            <a:spLocks noGrp="1"/>
          </p:cNvSpPr>
          <p:nvPr>
            <p:ph type="body" idx="30"/>
          </p:nvPr>
        </p:nvSpPr>
        <p:spPr>
          <a:xfrm>
            <a:off x="678699" y="3830209"/>
            <a:ext cx="4884938" cy="2065204"/>
          </a:xfrm>
        </p:spPr>
        <p:txBody>
          <a:bodyPr rtlCol="0">
            <a:normAutofit lnSpcReduction="10000"/>
          </a:bodyPr>
          <a:lstStyle/>
          <a:p>
            <a:pPr marL="0" indent="0" algn="just" rtl="0">
              <a:buNone/>
            </a:pPr>
            <a:r>
              <a:rPr lang="ro-RO" sz="1800" b="1" u="sng" noProof="0" dirty="0">
                <a:solidFill>
                  <a:schemeClr val="tx1"/>
                </a:solidFill>
              </a:rPr>
              <a:t>Avantaje [</a:t>
            </a:r>
            <a:r>
              <a:rPr lang="ro-RO" sz="1800" b="1" u="sng" noProof="0" dirty="0">
                <a:solidFill>
                  <a:schemeClr val="tx1"/>
                </a:solidFill>
                <a:hlinkClick r:id="rId5">
                  <a:extLst>
                    <a:ext uri="{A12FA001-AC4F-418D-AE19-62706E023703}">
                      <ahyp:hlinkClr xmlns:ahyp="http://schemas.microsoft.com/office/drawing/2018/hyperlinkcolor" val="tx"/>
                    </a:ext>
                  </a:extLst>
                </a:hlinkClick>
              </a:rPr>
              <a:t>victaulic.com</a:t>
            </a:r>
            <a:r>
              <a:rPr lang="ro-RO" sz="1800" b="1" u="sng" noProof="0" dirty="0">
                <a:solidFill>
                  <a:schemeClr val="tx1"/>
                </a:solidFill>
              </a:rPr>
              <a:t>]:</a:t>
            </a:r>
          </a:p>
          <a:p>
            <a:pPr algn="just" rtl="0"/>
            <a:r>
              <a:rPr lang="ro-RO" sz="1800" noProof="0" dirty="0">
                <a:solidFill>
                  <a:schemeClr val="tx1"/>
                </a:solidFill>
              </a:rPr>
              <a:t>Instalare de până la 10 ori mai rapidă decât îmbinările sudate</a:t>
            </a:r>
          </a:p>
          <a:p>
            <a:pPr algn="just" rtl="0"/>
            <a:r>
              <a:rPr lang="ro-RO" sz="1800" noProof="0" dirty="0">
                <a:solidFill>
                  <a:schemeClr val="tx1"/>
                </a:solidFill>
              </a:rPr>
              <a:t>Instalare de până la 6 ori mai rapidă decât îmbinările cu flanșe </a:t>
            </a:r>
          </a:p>
          <a:p>
            <a:pPr marL="0" indent="0" algn="just" rtl="0">
              <a:buNone/>
            </a:pPr>
            <a:r>
              <a:rPr lang="ro-RO" sz="1800" b="1" u="sng" dirty="0">
                <a:solidFill>
                  <a:schemeClr val="tx1"/>
                </a:solidFill>
              </a:rPr>
              <a:t>Aplicații:</a:t>
            </a:r>
            <a:r>
              <a:rPr lang="ro-RO" sz="1800" b="1" dirty="0">
                <a:solidFill>
                  <a:schemeClr val="tx1"/>
                </a:solidFill>
              </a:rPr>
              <a:t> </a:t>
            </a:r>
            <a:r>
              <a:rPr lang="ro-RO" sz="1800" noProof="0" dirty="0">
                <a:solidFill>
                  <a:schemeClr val="tx1"/>
                </a:solidFill>
              </a:rPr>
              <a:t>la rețele de sprinklere, instalații de climatizare, conducte industriale.</a:t>
            </a:r>
          </a:p>
          <a:p>
            <a:pPr marL="0" indent="0" rtl="0">
              <a:buNone/>
            </a:pPr>
            <a:endParaRPr lang="ro-RO" noProof="0" dirty="0"/>
          </a:p>
        </p:txBody>
      </p:sp>
      <p:sp>
        <p:nvSpPr>
          <p:cNvPr id="4" name="Substituent număr diapozitiv 3">
            <a:extLst>
              <a:ext uri="{FF2B5EF4-FFF2-40B4-BE49-F238E27FC236}">
                <a16:creationId xmlns:a16="http://schemas.microsoft.com/office/drawing/2014/main" id="{670F84A1-DCA9-4894-82EA-A83237ACA8B7}"/>
              </a:ext>
            </a:extLst>
          </p:cNvPr>
          <p:cNvSpPr>
            <a:spLocks noGrp="1"/>
          </p:cNvSpPr>
          <p:nvPr>
            <p:ph type="sldNum" sz="quarter" idx="12"/>
          </p:nvPr>
        </p:nvSpPr>
        <p:spPr/>
        <p:txBody>
          <a:bodyPr rtlCol="0"/>
          <a:lstStyle/>
          <a:p>
            <a:pPr rtl="0"/>
            <a:fld id="{8D581BC7-E183-40DB-AC97-C19EA4EB8894}" type="slidenum">
              <a:rPr lang="ro-RO" noProof="0" smtClean="0"/>
              <a:t>23</a:t>
            </a:fld>
            <a:endParaRPr lang="ro-RO" noProof="0" dirty="0"/>
          </a:p>
        </p:txBody>
      </p:sp>
      <p:sp>
        <p:nvSpPr>
          <p:cNvPr id="3" name="Substituent subsol 2">
            <a:extLst>
              <a:ext uri="{FF2B5EF4-FFF2-40B4-BE49-F238E27FC236}">
                <a16:creationId xmlns:a16="http://schemas.microsoft.com/office/drawing/2014/main" id="{375E9DB8-C5FF-491C-87D4-2A6ED2915442}"/>
              </a:ext>
            </a:extLst>
          </p:cNvPr>
          <p:cNvSpPr>
            <a:spLocks noGrp="1"/>
          </p:cNvSpPr>
          <p:nvPr>
            <p:ph type="ftr" sz="quarter" idx="11"/>
          </p:nvPr>
        </p:nvSpPr>
        <p:spPr/>
        <p:txBody>
          <a:bodyPr rtlCol="0"/>
          <a:lstStyle/>
          <a:p>
            <a:pPr rtl="0"/>
            <a:r>
              <a:rPr lang="ro-RO" noProof="0" dirty="0"/>
              <a:t>Asamblări prin canelare</a:t>
            </a:r>
          </a:p>
        </p:txBody>
      </p:sp>
      <p:sp>
        <p:nvSpPr>
          <p:cNvPr id="2" name="Substituent dată 1">
            <a:extLst>
              <a:ext uri="{FF2B5EF4-FFF2-40B4-BE49-F238E27FC236}">
                <a16:creationId xmlns:a16="http://schemas.microsoft.com/office/drawing/2014/main" id="{FC52B98C-5C1E-46B1-B54D-F830C622743A}"/>
              </a:ext>
            </a:extLst>
          </p:cNvPr>
          <p:cNvSpPr>
            <a:spLocks noGrp="1"/>
          </p:cNvSpPr>
          <p:nvPr>
            <p:ph type="dt" sz="half" idx="10"/>
          </p:nvPr>
        </p:nvSpPr>
        <p:spPr/>
        <p:txBody>
          <a:bodyPr rtlCol="0"/>
          <a:lstStyle/>
          <a:p>
            <a:pPr rtl="0"/>
            <a:r>
              <a:rPr lang="ro-RO" noProof="0" dirty="0"/>
              <a:t>01.10.2025</a:t>
            </a:r>
          </a:p>
        </p:txBody>
      </p:sp>
      <p:pic>
        <p:nvPicPr>
          <p:cNvPr id="22" name="Media online 21" title="Victaulic Roll Grooved Pipe Fittings Technology Animation">
            <a:hlinkClick r:id="" action="ppaction://media"/>
            <a:extLst>
              <a:ext uri="{FF2B5EF4-FFF2-40B4-BE49-F238E27FC236}">
                <a16:creationId xmlns:a16="http://schemas.microsoft.com/office/drawing/2014/main" id="{82482C99-E2B5-17ED-88F3-25EDE40E9788}"/>
              </a:ext>
            </a:extLst>
          </p:cNvPr>
          <p:cNvPicPr>
            <a:picLocks noRot="1" noChangeAspect="1"/>
          </p:cNvPicPr>
          <p:nvPr>
            <a:videoFile r:link="rId1"/>
          </p:nvPr>
        </p:nvPicPr>
        <p:blipFill>
          <a:blip r:embed="rId6"/>
          <a:stretch>
            <a:fillRect/>
          </a:stretch>
        </p:blipFill>
        <p:spPr>
          <a:xfrm>
            <a:off x="678699" y="343647"/>
            <a:ext cx="4890243" cy="2760827"/>
          </a:xfrm>
          <a:prstGeom prst="rect">
            <a:avLst/>
          </a:prstGeom>
        </p:spPr>
      </p:pic>
      <p:sp>
        <p:nvSpPr>
          <p:cNvPr id="23" name="CasetăText 22">
            <a:extLst>
              <a:ext uri="{FF2B5EF4-FFF2-40B4-BE49-F238E27FC236}">
                <a16:creationId xmlns:a16="http://schemas.microsoft.com/office/drawing/2014/main" id="{74084D36-799C-F22C-892D-34AB74E3D1F0}"/>
              </a:ext>
            </a:extLst>
          </p:cNvPr>
          <p:cNvSpPr txBox="1"/>
          <p:nvPr/>
        </p:nvSpPr>
        <p:spPr>
          <a:xfrm>
            <a:off x="869841" y="3083786"/>
            <a:ext cx="4507957" cy="646331"/>
          </a:xfrm>
          <a:prstGeom prst="rect">
            <a:avLst/>
          </a:prstGeom>
          <a:noFill/>
        </p:spPr>
        <p:txBody>
          <a:bodyPr wrap="square">
            <a:spAutoFit/>
          </a:bodyPr>
          <a:lstStyle/>
          <a:p>
            <a:pPr algn="ctr"/>
            <a:r>
              <a:rPr lang="ro-RO" b="1" noProof="0" dirty="0">
                <a:solidFill>
                  <a:schemeClr val="tx2"/>
                </a:solidFill>
                <a:ea typeface="Calibri" panose="020F0502020204030204" pitchFamily="34" charset="0"/>
                <a:cs typeface="Calibri" panose="020F0502020204030204" pitchFamily="34" charset="0"/>
              </a:rPr>
              <a:t>Video 6  </a:t>
            </a:r>
            <a:r>
              <a:rPr lang="ro-RO" b="1" noProof="0" dirty="0" err="1">
                <a:solidFill>
                  <a:schemeClr val="tx2"/>
                </a:solidFill>
                <a:ea typeface="Calibri" panose="020F0502020204030204" pitchFamily="34" charset="0"/>
                <a:cs typeface="Calibri" panose="020F0502020204030204" pitchFamily="34" charset="0"/>
              </a:rPr>
              <a:t>Roluirea</a:t>
            </a:r>
            <a:r>
              <a:rPr lang="ro-RO" b="1" noProof="0" dirty="0">
                <a:solidFill>
                  <a:schemeClr val="tx2"/>
                </a:solidFill>
                <a:ea typeface="Calibri" panose="020F0502020204030204" pitchFamily="34" charset="0"/>
                <a:cs typeface="Calibri" panose="020F0502020204030204" pitchFamily="34" charset="0"/>
              </a:rPr>
              <a:t> conductelor de oțel [</a:t>
            </a:r>
            <a:r>
              <a:rPr lang="ro-RO" b="1" noProof="0" dirty="0">
                <a:solidFill>
                  <a:schemeClr val="tx2"/>
                </a:solidFill>
                <a:ea typeface="Calibri" panose="020F0502020204030204" pitchFamily="34" charset="0"/>
                <a:cs typeface="Calibri" panose="020F0502020204030204" pitchFamily="34" charset="0"/>
                <a:hlinkClick r:id="rId7"/>
              </a:rPr>
              <a:t>www.youtube.com</a:t>
            </a:r>
            <a:r>
              <a:rPr lang="ro-RO" b="1" noProof="0" dirty="0">
                <a:solidFill>
                  <a:schemeClr val="tx2"/>
                </a:solidFill>
                <a:ea typeface="Calibri" panose="020F0502020204030204" pitchFamily="34" charset="0"/>
                <a:cs typeface="Calibri" panose="020F0502020204030204" pitchFamily="34" charset="0"/>
              </a:rPr>
              <a:t>]</a:t>
            </a:r>
            <a:endParaRPr lang="ro-RO" noProof="0" dirty="0"/>
          </a:p>
        </p:txBody>
      </p:sp>
      <p:pic>
        <p:nvPicPr>
          <p:cNvPr id="27" name="Media online 26" title="Victaulic Original Grooved Coupling Assembly Animation">
            <a:hlinkClick r:id="" action="ppaction://media"/>
            <a:extLst>
              <a:ext uri="{FF2B5EF4-FFF2-40B4-BE49-F238E27FC236}">
                <a16:creationId xmlns:a16="http://schemas.microsoft.com/office/drawing/2014/main" id="{68FDB427-B7F6-A00C-2311-A4B5E74F2BB5}"/>
              </a:ext>
            </a:extLst>
          </p:cNvPr>
          <p:cNvPicPr>
            <a:picLocks noRot="1" noChangeAspect="1"/>
          </p:cNvPicPr>
          <p:nvPr>
            <a:videoFile r:link="rId2"/>
          </p:nvPr>
        </p:nvPicPr>
        <p:blipFill>
          <a:blip r:embed="rId8"/>
          <a:stretch>
            <a:fillRect/>
          </a:stretch>
        </p:blipFill>
        <p:spPr>
          <a:xfrm>
            <a:off x="6096000" y="2743200"/>
            <a:ext cx="5401299" cy="3049348"/>
          </a:xfrm>
          <a:prstGeom prst="rect">
            <a:avLst/>
          </a:prstGeom>
        </p:spPr>
      </p:pic>
      <p:sp>
        <p:nvSpPr>
          <p:cNvPr id="28" name="CasetăText 27">
            <a:extLst>
              <a:ext uri="{FF2B5EF4-FFF2-40B4-BE49-F238E27FC236}">
                <a16:creationId xmlns:a16="http://schemas.microsoft.com/office/drawing/2014/main" id="{E035CD1F-94D4-272D-B2E0-8C9C54B7BBD6}"/>
              </a:ext>
            </a:extLst>
          </p:cNvPr>
          <p:cNvSpPr txBox="1"/>
          <p:nvPr/>
        </p:nvSpPr>
        <p:spPr>
          <a:xfrm>
            <a:off x="6514083" y="5792548"/>
            <a:ext cx="4507957" cy="646331"/>
          </a:xfrm>
          <a:prstGeom prst="rect">
            <a:avLst/>
          </a:prstGeom>
          <a:noFill/>
        </p:spPr>
        <p:txBody>
          <a:bodyPr wrap="square">
            <a:spAutoFit/>
          </a:bodyPr>
          <a:lstStyle/>
          <a:p>
            <a:pPr algn="ctr"/>
            <a:r>
              <a:rPr lang="ro-RO" b="1" noProof="0" dirty="0">
                <a:solidFill>
                  <a:schemeClr val="tx2"/>
                </a:solidFill>
                <a:ea typeface="Calibri" panose="020F0502020204030204" pitchFamily="34" charset="0"/>
                <a:cs typeface="Calibri" panose="020F0502020204030204" pitchFamily="34" charset="0"/>
              </a:rPr>
              <a:t>Video 7  Cuplarea conductelor </a:t>
            </a:r>
            <a:r>
              <a:rPr lang="ro-RO" b="1" noProof="0" dirty="0" err="1">
                <a:solidFill>
                  <a:schemeClr val="tx2"/>
                </a:solidFill>
                <a:ea typeface="Calibri" panose="020F0502020204030204" pitchFamily="34" charset="0"/>
                <a:cs typeface="Calibri" panose="020F0502020204030204" pitchFamily="34" charset="0"/>
              </a:rPr>
              <a:t>roluite</a:t>
            </a:r>
            <a:r>
              <a:rPr lang="ro-RO" b="1" noProof="0" dirty="0">
                <a:solidFill>
                  <a:schemeClr val="tx2"/>
                </a:solidFill>
                <a:ea typeface="Calibri" panose="020F0502020204030204" pitchFamily="34" charset="0"/>
                <a:cs typeface="Calibri" panose="020F0502020204030204" pitchFamily="34" charset="0"/>
              </a:rPr>
              <a:t> [</a:t>
            </a:r>
            <a:r>
              <a:rPr lang="ro-RO" b="1" noProof="0" dirty="0">
                <a:solidFill>
                  <a:schemeClr val="tx2"/>
                </a:solidFill>
                <a:ea typeface="Calibri" panose="020F0502020204030204" pitchFamily="34" charset="0"/>
                <a:cs typeface="Calibri" panose="020F0502020204030204" pitchFamily="34" charset="0"/>
                <a:hlinkClick r:id="rId9"/>
              </a:rPr>
              <a:t>www.youtube.com</a:t>
            </a:r>
            <a:r>
              <a:rPr lang="ro-RO" b="1" noProof="0" dirty="0">
                <a:solidFill>
                  <a:schemeClr val="tx2"/>
                </a:solidFill>
                <a:ea typeface="Calibri" panose="020F0502020204030204" pitchFamily="34" charset="0"/>
                <a:cs typeface="Calibri" panose="020F0502020204030204" pitchFamily="34" charset="0"/>
              </a:rPr>
              <a:t>]</a:t>
            </a:r>
            <a:endParaRPr lang="ro-RO" noProof="0" dirty="0"/>
          </a:p>
        </p:txBody>
      </p:sp>
    </p:spTree>
    <p:extLst>
      <p:ext uri="{BB962C8B-B14F-4D97-AF65-F5344CB8AC3E}">
        <p14:creationId xmlns:p14="http://schemas.microsoft.com/office/powerpoint/2010/main" val="2650980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2"/>
                </p:tgtEl>
              </p:cMediaNode>
            </p:video>
            <p:seq concurrent="1" nextAc="seek">
              <p:cTn id="12" restart="whenNotActive" fill="hold" evtFilter="cancelBubble" nodeType="interactiveSeq">
                <p:stCondLst>
                  <p:cond evt="onClick" delay="0">
                    <p:tgtEl>
                      <p:spTgt spid="2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2"/>
                                        </p:tgtEl>
                                      </p:cBhvr>
                                    </p:cmd>
                                  </p:childTnLst>
                                </p:cTn>
                              </p:par>
                            </p:childTnLst>
                          </p:cTn>
                        </p:par>
                      </p:childTnLst>
                    </p:cTn>
                  </p:par>
                </p:childTnLst>
              </p:cTn>
              <p:nextCondLst>
                <p:cond evt="onClick" delay="0">
                  <p:tgtEl>
                    <p:spTgt spid="22"/>
                  </p:tgtEl>
                </p:cond>
              </p:nextCondLst>
            </p:seq>
            <p:video>
              <p:cMediaNode vol="80000">
                <p:cTn id="17" fill="hold" display="0">
                  <p:stCondLst>
                    <p:cond delay="indefinite"/>
                  </p:stCondLst>
                </p:cTn>
                <p:tgtEl>
                  <p:spTgt spid="27"/>
                </p:tgtEl>
              </p:cMediaNode>
            </p:video>
            <p:seq concurrent="1" nextAc="seek">
              <p:cTn id="18" restart="whenNotActive" fill="hold" evtFilter="cancelBubble" nodeType="interactiveSeq">
                <p:stCondLst>
                  <p:cond evt="onClick" delay="0">
                    <p:tgtEl>
                      <p:spTgt spid="2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D0581-0D82-E3E2-A568-C8BAB6A118F9}"/>
            </a:ext>
          </a:extLst>
        </p:cNvPr>
        <p:cNvGrpSpPr/>
        <p:nvPr/>
      </p:nvGrpSpPr>
      <p:grpSpPr>
        <a:xfrm>
          <a:off x="0" y="0"/>
          <a:ext cx="0" cy="0"/>
          <a:chOff x="0" y="0"/>
          <a:chExt cx="0" cy="0"/>
        </a:xfrm>
      </p:grpSpPr>
      <p:sp>
        <p:nvSpPr>
          <p:cNvPr id="2" name="Titlu 1">
            <a:extLst>
              <a:ext uri="{FF2B5EF4-FFF2-40B4-BE49-F238E27FC236}">
                <a16:creationId xmlns:a16="http://schemas.microsoft.com/office/drawing/2014/main" id="{A6276F85-1500-81F5-3A71-1EC9CE8418EA}"/>
              </a:ext>
            </a:extLst>
          </p:cNvPr>
          <p:cNvSpPr>
            <a:spLocks noGrp="1"/>
          </p:cNvSpPr>
          <p:nvPr>
            <p:ph type="title"/>
          </p:nvPr>
        </p:nvSpPr>
        <p:spPr>
          <a:xfrm>
            <a:off x="406749" y="2196705"/>
            <a:ext cx="2838317" cy="804338"/>
          </a:xfrm>
        </p:spPr>
        <p:txBody>
          <a:bodyPr rtlCol="0">
            <a:normAutofit/>
          </a:bodyPr>
          <a:lstStyle/>
          <a:p>
            <a:pPr rtl="0"/>
            <a:r>
              <a:rPr lang="ro-RO" sz="3000" dirty="0"/>
              <a:t>Tăierea țevilor</a:t>
            </a:r>
          </a:p>
        </p:txBody>
      </p:sp>
      <p:sp>
        <p:nvSpPr>
          <p:cNvPr id="7" name="Substituent text 6">
            <a:extLst>
              <a:ext uri="{FF2B5EF4-FFF2-40B4-BE49-F238E27FC236}">
                <a16:creationId xmlns:a16="http://schemas.microsoft.com/office/drawing/2014/main" id="{3883406B-3C98-3F28-6955-76771D2A0FD2}"/>
              </a:ext>
            </a:extLst>
          </p:cNvPr>
          <p:cNvSpPr>
            <a:spLocks noGrp="1"/>
          </p:cNvSpPr>
          <p:nvPr>
            <p:ph type="body" idx="14"/>
          </p:nvPr>
        </p:nvSpPr>
        <p:spPr>
          <a:xfrm>
            <a:off x="321443" y="3335263"/>
            <a:ext cx="3366637" cy="2210173"/>
          </a:xfrm>
        </p:spPr>
        <p:txBody>
          <a:bodyPr rtlCol="0">
            <a:noAutofit/>
          </a:bodyPr>
          <a:lstStyle/>
          <a:p>
            <a:pPr algn="just"/>
            <a:r>
              <a:rPr lang="ro-RO" sz="1800" b="0" i="0" u="none" strike="noStrike" baseline="0" dirty="0"/>
              <a:t>Tăierea: se face cu</a:t>
            </a:r>
            <a:r>
              <a:rPr lang="ro-RO" sz="1800" dirty="0"/>
              <a:t> </a:t>
            </a:r>
            <a:r>
              <a:rPr lang="ro-RO" sz="1800" b="0" i="0" u="none" strike="noStrike" baseline="0" dirty="0"/>
              <a:t>dispozitive manuale (clește de tăiat țevi cu role), ferăstraie pentru conducte, mașini electrice de tăiat.</a:t>
            </a:r>
          </a:p>
          <a:p>
            <a:pPr algn="just"/>
            <a:endParaRPr lang="ro-RO" sz="1200" b="0" i="0" u="none" strike="noStrike" baseline="0" dirty="0"/>
          </a:p>
          <a:p>
            <a:pPr algn="just"/>
            <a:r>
              <a:rPr lang="ro-RO" sz="1800" b="0" i="0" u="none" strike="noStrike" baseline="0" dirty="0"/>
              <a:t>Scop: obținerea lungimilor necesare conform planului de montaj.</a:t>
            </a:r>
            <a:endParaRPr lang="ro-RO" sz="1800" dirty="0"/>
          </a:p>
        </p:txBody>
      </p:sp>
      <p:sp>
        <p:nvSpPr>
          <p:cNvPr id="5" name="Substituent număr diapozitiv 4">
            <a:extLst>
              <a:ext uri="{FF2B5EF4-FFF2-40B4-BE49-F238E27FC236}">
                <a16:creationId xmlns:a16="http://schemas.microsoft.com/office/drawing/2014/main" id="{2078653A-B906-53A6-6A87-25FBD1D22048}"/>
              </a:ext>
            </a:extLst>
          </p:cNvPr>
          <p:cNvSpPr>
            <a:spLocks noGrp="1"/>
          </p:cNvSpPr>
          <p:nvPr>
            <p:ph type="sldNum" sz="quarter" idx="12"/>
          </p:nvPr>
        </p:nvSpPr>
        <p:spPr/>
        <p:txBody>
          <a:bodyPr rtlCol="0"/>
          <a:lstStyle/>
          <a:p>
            <a:pPr rtl="0"/>
            <a:fld id="{8D581BC7-E183-40DB-AC97-C19EA4EB8894}" type="slidenum">
              <a:rPr lang="ro-RO" smtClean="0"/>
              <a:pPr rtl="0"/>
              <a:t>24</a:t>
            </a:fld>
            <a:endParaRPr lang="ro-RO" dirty="0"/>
          </a:p>
        </p:txBody>
      </p:sp>
      <p:sp>
        <p:nvSpPr>
          <p:cNvPr id="4" name="Substituent subsol 3">
            <a:extLst>
              <a:ext uri="{FF2B5EF4-FFF2-40B4-BE49-F238E27FC236}">
                <a16:creationId xmlns:a16="http://schemas.microsoft.com/office/drawing/2014/main" id="{222DEECF-9446-3885-39D0-59F41C50B68D}"/>
              </a:ext>
            </a:extLst>
          </p:cNvPr>
          <p:cNvSpPr>
            <a:spLocks noGrp="1"/>
          </p:cNvSpPr>
          <p:nvPr>
            <p:ph type="ftr" sz="quarter" idx="11"/>
          </p:nvPr>
        </p:nvSpPr>
        <p:spPr/>
        <p:txBody>
          <a:bodyPr rtlCol="0"/>
          <a:lstStyle/>
          <a:p>
            <a:pPr rtl="0"/>
            <a:r>
              <a:rPr lang="ro-RO" dirty="0"/>
              <a:t>Tăierea țevilor</a:t>
            </a:r>
          </a:p>
        </p:txBody>
      </p:sp>
      <p:sp>
        <p:nvSpPr>
          <p:cNvPr id="3" name="Substituent dată 2">
            <a:extLst>
              <a:ext uri="{FF2B5EF4-FFF2-40B4-BE49-F238E27FC236}">
                <a16:creationId xmlns:a16="http://schemas.microsoft.com/office/drawing/2014/main" id="{435E090A-1403-4C3D-D534-D6680539E35B}"/>
              </a:ext>
            </a:extLst>
          </p:cNvPr>
          <p:cNvSpPr>
            <a:spLocks noGrp="1"/>
          </p:cNvSpPr>
          <p:nvPr>
            <p:ph type="dt" sz="half" idx="10"/>
          </p:nvPr>
        </p:nvSpPr>
        <p:spPr/>
        <p:txBody>
          <a:bodyPr rtlCol="0"/>
          <a:lstStyle/>
          <a:p>
            <a:pPr rtl="0"/>
            <a:r>
              <a:rPr lang="ro-RO" dirty="0"/>
              <a:t>01.10.2025</a:t>
            </a:r>
          </a:p>
        </p:txBody>
      </p:sp>
      <p:pic>
        <p:nvPicPr>
          <p:cNvPr id="3074" name="Picture 2" descr="Dispozitiv pentru tăiat țevi cu 4 discuri pentru sarcini grele 42-A">
            <a:extLst>
              <a:ext uri="{FF2B5EF4-FFF2-40B4-BE49-F238E27FC236}">
                <a16:creationId xmlns:a16="http://schemas.microsoft.com/office/drawing/2014/main" id="{ED5A8D6E-6290-8E91-9C0F-6735B8A18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167" y="356835"/>
            <a:ext cx="1975801" cy="16190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CasetăText 8">
            <a:extLst>
              <a:ext uri="{FF2B5EF4-FFF2-40B4-BE49-F238E27FC236}">
                <a16:creationId xmlns:a16="http://schemas.microsoft.com/office/drawing/2014/main" id="{B14F1A69-B8F4-E7FE-B080-752BBC4E4A2A}"/>
              </a:ext>
            </a:extLst>
          </p:cNvPr>
          <p:cNvSpPr txBox="1"/>
          <p:nvPr/>
        </p:nvSpPr>
        <p:spPr>
          <a:xfrm>
            <a:off x="3687868" y="2095022"/>
            <a:ext cx="3252401" cy="646331"/>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12 </a:t>
            </a:r>
            <a:r>
              <a:rPr lang="it-IT" b="1" dirty="0">
                <a:solidFill>
                  <a:schemeClr val="tx2"/>
                </a:solidFill>
                <a:ea typeface="Calibri" panose="020F0502020204030204" pitchFamily="34" charset="0"/>
                <a:cs typeface="Calibri" panose="020F0502020204030204" pitchFamily="34" charset="0"/>
              </a:rPr>
              <a:t>Dispozitiv pentru tăiat cu 4 cuţite - disc </a:t>
            </a:r>
            <a:r>
              <a:rPr lang="ro-RO" b="1" dirty="0">
                <a:solidFill>
                  <a:schemeClr val="tx2"/>
                </a:solidFill>
                <a:ea typeface="Calibri" panose="020F0502020204030204" pitchFamily="34" charset="0"/>
                <a:cs typeface="Calibri" panose="020F0502020204030204" pitchFamily="34" charset="0"/>
              </a:rPr>
              <a:t>[</a:t>
            </a:r>
            <a:r>
              <a:rPr lang="ro-RO" b="1" dirty="0">
                <a:solidFill>
                  <a:schemeClr val="tx2"/>
                </a:solidFill>
                <a:ea typeface="Calibri" panose="020F0502020204030204" pitchFamily="34" charset="0"/>
                <a:cs typeface="Calibri" panose="020F0502020204030204" pitchFamily="34" charset="0"/>
                <a:hlinkClick r:id="rId5"/>
              </a:rPr>
              <a:t>www.ridgid.eu</a:t>
            </a:r>
            <a:r>
              <a:rPr lang="en-US" b="1" dirty="0">
                <a:solidFill>
                  <a:schemeClr val="tx2"/>
                </a:solidFill>
                <a:ea typeface="Calibri" panose="020F0502020204030204" pitchFamily="34" charset="0"/>
                <a:cs typeface="Calibri" panose="020F0502020204030204" pitchFamily="34" charset="0"/>
              </a:rPr>
              <a:t>]</a:t>
            </a:r>
            <a:endParaRPr lang="ro-RO" dirty="0"/>
          </a:p>
        </p:txBody>
      </p:sp>
      <p:pic>
        <p:nvPicPr>
          <p:cNvPr id="10" name="Media online 9" title="RIDGID Hinged Pipe Cutter">
            <a:hlinkClick r:id="" action="ppaction://media"/>
            <a:extLst>
              <a:ext uri="{FF2B5EF4-FFF2-40B4-BE49-F238E27FC236}">
                <a16:creationId xmlns:a16="http://schemas.microsoft.com/office/drawing/2014/main" id="{F06F1D6A-157E-BDED-19DA-2CFF3EF3E552}"/>
              </a:ext>
            </a:extLst>
          </p:cNvPr>
          <p:cNvPicPr>
            <a:picLocks noRot="1" noChangeAspect="1"/>
          </p:cNvPicPr>
          <p:nvPr>
            <a:videoFile r:link="rId1"/>
          </p:nvPr>
        </p:nvPicPr>
        <p:blipFill>
          <a:blip r:embed="rId6"/>
          <a:stretch>
            <a:fillRect/>
          </a:stretch>
        </p:blipFill>
        <p:spPr>
          <a:xfrm>
            <a:off x="4643122" y="2902668"/>
            <a:ext cx="6042196" cy="3411172"/>
          </a:xfrm>
          <a:prstGeom prst="rect">
            <a:avLst/>
          </a:prstGeom>
        </p:spPr>
      </p:pic>
      <p:sp>
        <p:nvSpPr>
          <p:cNvPr id="11" name="CasetăText 10">
            <a:extLst>
              <a:ext uri="{FF2B5EF4-FFF2-40B4-BE49-F238E27FC236}">
                <a16:creationId xmlns:a16="http://schemas.microsoft.com/office/drawing/2014/main" id="{5D81ADDC-BD40-C8AB-3F81-F218F29344A2}"/>
              </a:ext>
            </a:extLst>
          </p:cNvPr>
          <p:cNvSpPr txBox="1"/>
          <p:nvPr/>
        </p:nvSpPr>
        <p:spPr>
          <a:xfrm>
            <a:off x="4496465" y="6313840"/>
            <a:ext cx="6340118" cy="369332"/>
          </a:xfrm>
          <a:prstGeom prst="rect">
            <a:avLst/>
          </a:prstGeom>
          <a:noFill/>
        </p:spPr>
        <p:txBody>
          <a:bodyPr wrap="square">
            <a:spAutoFit/>
          </a:bodyPr>
          <a:lstStyle/>
          <a:p>
            <a:pPr algn="ctr"/>
            <a:r>
              <a:rPr lang="ro-RO" b="1" noProof="0" dirty="0">
                <a:solidFill>
                  <a:schemeClr val="tx2"/>
                </a:solidFill>
                <a:ea typeface="Calibri" panose="020F0502020204030204" pitchFamily="34" charset="0"/>
                <a:cs typeface="Calibri" panose="020F0502020204030204" pitchFamily="34" charset="0"/>
              </a:rPr>
              <a:t>Video 8  Dispozitiv articulat pentru tăiat țevi [</a:t>
            </a:r>
            <a:r>
              <a:rPr lang="ro-RO" b="1" noProof="0" dirty="0">
                <a:solidFill>
                  <a:schemeClr val="tx2"/>
                </a:solidFill>
                <a:ea typeface="Calibri" panose="020F0502020204030204" pitchFamily="34" charset="0"/>
                <a:cs typeface="Calibri" panose="020F0502020204030204" pitchFamily="34" charset="0"/>
                <a:hlinkClick r:id="rId7"/>
              </a:rPr>
              <a:t>www.youtube.com</a:t>
            </a:r>
            <a:r>
              <a:rPr lang="ro-RO" b="1" noProof="0" dirty="0">
                <a:solidFill>
                  <a:schemeClr val="tx2"/>
                </a:solidFill>
                <a:ea typeface="Calibri" panose="020F0502020204030204" pitchFamily="34" charset="0"/>
                <a:cs typeface="Calibri" panose="020F0502020204030204" pitchFamily="34" charset="0"/>
              </a:rPr>
              <a:t>]</a:t>
            </a:r>
            <a:endParaRPr lang="ro-RO" noProof="0" dirty="0"/>
          </a:p>
        </p:txBody>
      </p:sp>
      <p:pic>
        <p:nvPicPr>
          <p:cNvPr id="12" name="Imagine 11">
            <a:extLst>
              <a:ext uri="{FF2B5EF4-FFF2-40B4-BE49-F238E27FC236}">
                <a16:creationId xmlns:a16="http://schemas.microsoft.com/office/drawing/2014/main" id="{DDA463BC-4097-DFBA-FDFE-514D2AAB37B3}"/>
              </a:ext>
            </a:extLst>
          </p:cNvPr>
          <p:cNvPicPr>
            <a:picLocks noChangeAspect="1"/>
          </p:cNvPicPr>
          <p:nvPr/>
        </p:nvPicPr>
        <p:blipFill>
          <a:blip r:embed="rId8"/>
          <a:stretch>
            <a:fillRect/>
          </a:stretch>
        </p:blipFill>
        <p:spPr>
          <a:xfrm>
            <a:off x="7671799" y="356834"/>
            <a:ext cx="1619059" cy="1619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Imagine 13">
            <a:extLst>
              <a:ext uri="{FF2B5EF4-FFF2-40B4-BE49-F238E27FC236}">
                <a16:creationId xmlns:a16="http://schemas.microsoft.com/office/drawing/2014/main" id="{56244166-57DE-7331-4745-50612CD09423}"/>
              </a:ext>
            </a:extLst>
          </p:cNvPr>
          <p:cNvPicPr>
            <a:picLocks noChangeAspect="1"/>
          </p:cNvPicPr>
          <p:nvPr/>
        </p:nvPicPr>
        <p:blipFill>
          <a:blip r:embed="rId9"/>
          <a:stretch>
            <a:fillRect/>
          </a:stretch>
        </p:blipFill>
        <p:spPr>
          <a:xfrm>
            <a:off x="9846538" y="356834"/>
            <a:ext cx="1619059" cy="1619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CasetăText 15">
            <a:extLst>
              <a:ext uri="{FF2B5EF4-FFF2-40B4-BE49-F238E27FC236}">
                <a16:creationId xmlns:a16="http://schemas.microsoft.com/office/drawing/2014/main" id="{AFFBF3D3-4409-6FE1-BD89-3EEE4D2B1E51}"/>
              </a:ext>
            </a:extLst>
          </p:cNvPr>
          <p:cNvSpPr txBox="1"/>
          <p:nvPr/>
        </p:nvSpPr>
        <p:spPr>
          <a:xfrm>
            <a:off x="7343634" y="2095023"/>
            <a:ext cx="4441617" cy="646331"/>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13 </a:t>
            </a:r>
            <a:r>
              <a:rPr lang="it-IT" b="1" dirty="0">
                <a:solidFill>
                  <a:schemeClr val="tx2"/>
                </a:solidFill>
                <a:ea typeface="Calibri" panose="020F0502020204030204" pitchFamily="34" charset="0"/>
                <a:cs typeface="Calibri" panose="020F0502020204030204" pitchFamily="34" charset="0"/>
              </a:rPr>
              <a:t>Dispozitive pentru tăiere de conducte de ape reziduale </a:t>
            </a:r>
            <a:r>
              <a:rPr lang="ro-RO" b="1" dirty="0">
                <a:solidFill>
                  <a:schemeClr val="tx2"/>
                </a:solidFill>
                <a:ea typeface="Calibri" panose="020F0502020204030204" pitchFamily="34" charset="0"/>
                <a:cs typeface="Calibri" panose="020F0502020204030204" pitchFamily="34" charset="0"/>
              </a:rPr>
              <a:t>[</a:t>
            </a:r>
            <a:r>
              <a:rPr lang="ro-RO" b="1" dirty="0">
                <a:solidFill>
                  <a:schemeClr val="tx2"/>
                </a:solidFill>
                <a:ea typeface="Calibri" panose="020F0502020204030204" pitchFamily="34" charset="0"/>
                <a:cs typeface="Calibri" panose="020F0502020204030204" pitchFamily="34" charset="0"/>
                <a:hlinkClick r:id="rId10"/>
              </a:rPr>
              <a:t>www.ridgid.eu</a:t>
            </a:r>
            <a:r>
              <a:rPr lang="en-US" b="1" dirty="0">
                <a:solidFill>
                  <a:schemeClr val="tx2"/>
                </a:solidFill>
                <a:ea typeface="Calibri" panose="020F0502020204030204" pitchFamily="34" charset="0"/>
                <a:cs typeface="Calibri" panose="020F0502020204030204" pitchFamily="34" charset="0"/>
              </a:rPr>
              <a:t>]</a:t>
            </a:r>
            <a:endParaRPr lang="ro-RO" dirty="0"/>
          </a:p>
        </p:txBody>
      </p:sp>
    </p:spTree>
    <p:extLst>
      <p:ext uri="{BB962C8B-B14F-4D97-AF65-F5344CB8AC3E}">
        <p14:creationId xmlns:p14="http://schemas.microsoft.com/office/powerpoint/2010/main" val="133407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6CC74-3888-778D-5463-2CECD3876A3E}"/>
            </a:ext>
          </a:extLst>
        </p:cNvPr>
        <p:cNvGrpSpPr/>
        <p:nvPr/>
      </p:nvGrpSpPr>
      <p:grpSpPr>
        <a:xfrm>
          <a:off x="0" y="0"/>
          <a:ext cx="0" cy="0"/>
          <a:chOff x="0" y="0"/>
          <a:chExt cx="0" cy="0"/>
        </a:xfrm>
      </p:grpSpPr>
      <p:sp>
        <p:nvSpPr>
          <p:cNvPr id="4" name="Substituent dată 3">
            <a:extLst>
              <a:ext uri="{FF2B5EF4-FFF2-40B4-BE49-F238E27FC236}">
                <a16:creationId xmlns:a16="http://schemas.microsoft.com/office/drawing/2014/main" id="{BB927386-6D13-6824-D358-B1480D464C26}"/>
              </a:ext>
            </a:extLst>
          </p:cNvPr>
          <p:cNvSpPr>
            <a:spLocks noGrp="1"/>
          </p:cNvSpPr>
          <p:nvPr>
            <p:ph type="dt" sz="half" idx="10"/>
          </p:nvPr>
        </p:nvSpPr>
        <p:spPr/>
        <p:txBody>
          <a:bodyPr rtlCol="0"/>
          <a:lstStyle/>
          <a:p>
            <a:pPr rtl="0"/>
            <a:r>
              <a:rPr lang="ro-RO" dirty="0"/>
              <a:t>01.10.2025</a:t>
            </a:r>
          </a:p>
        </p:txBody>
      </p:sp>
      <p:sp>
        <p:nvSpPr>
          <p:cNvPr id="5" name="Substituent subsol 4">
            <a:extLst>
              <a:ext uri="{FF2B5EF4-FFF2-40B4-BE49-F238E27FC236}">
                <a16:creationId xmlns:a16="http://schemas.microsoft.com/office/drawing/2014/main" id="{091DF0DB-B2D5-33CC-4BB6-92D67C079CC7}"/>
              </a:ext>
            </a:extLst>
          </p:cNvPr>
          <p:cNvSpPr>
            <a:spLocks noGrp="1"/>
          </p:cNvSpPr>
          <p:nvPr>
            <p:ph type="ftr" sz="quarter" idx="11"/>
          </p:nvPr>
        </p:nvSpPr>
        <p:spPr/>
        <p:txBody>
          <a:bodyPr rtlCol="0"/>
          <a:lstStyle/>
          <a:p>
            <a:pPr rtl="0"/>
            <a:r>
              <a:rPr lang="ro-RO" noProof="0" dirty="0"/>
              <a:t>Întrebări de sinteză</a:t>
            </a:r>
          </a:p>
        </p:txBody>
      </p:sp>
      <p:sp>
        <p:nvSpPr>
          <p:cNvPr id="6" name="Substituent număr diapozitiv 5">
            <a:extLst>
              <a:ext uri="{FF2B5EF4-FFF2-40B4-BE49-F238E27FC236}">
                <a16:creationId xmlns:a16="http://schemas.microsoft.com/office/drawing/2014/main" id="{690F2E34-46F5-501D-0C92-A5D074BD4B31}"/>
              </a:ext>
            </a:extLst>
          </p:cNvPr>
          <p:cNvSpPr>
            <a:spLocks noGrp="1"/>
          </p:cNvSpPr>
          <p:nvPr>
            <p:ph type="sldNum" sz="quarter" idx="12"/>
          </p:nvPr>
        </p:nvSpPr>
        <p:spPr/>
        <p:txBody>
          <a:bodyPr rtlCol="0"/>
          <a:lstStyle/>
          <a:p>
            <a:pPr rtl="0"/>
            <a:fld id="{8D581BC7-E183-40DB-AC97-C19EA4EB8894}" type="slidenum">
              <a:rPr lang="ro-RO" smtClean="0"/>
              <a:pPr rtl="0"/>
              <a:t>25</a:t>
            </a:fld>
            <a:endParaRPr lang="ro-RO" dirty="0"/>
          </a:p>
        </p:txBody>
      </p:sp>
      <p:pic>
        <p:nvPicPr>
          <p:cNvPr id="27" name="Substituent imagine 26" descr="Badge 1 with solid fill">
            <a:extLst>
              <a:ext uri="{FF2B5EF4-FFF2-40B4-BE49-F238E27FC236}">
                <a16:creationId xmlns:a16="http://schemas.microsoft.com/office/drawing/2014/main" id="{F7FEE0BC-782E-816A-8016-0A5B471CC8C8}"/>
              </a:ext>
            </a:extLst>
          </p:cNvPr>
          <p:cNvPicPr>
            <a:picLocks noGrp="1" noChangeAspect="1"/>
          </p:cNvPicPr>
          <p:nvPr>
            <p:ph type="pic" sz="quarter" idx="36"/>
          </p:nvPr>
        </p:nvPicPr>
        <p:blipFill>
          <a:blip r:embed="rId3">
            <a:extLst>
              <a:ext uri="{96DAC541-7B7A-43D3-8B79-37D633B846F1}">
                <asvg:svgBlip xmlns:asvg="http://schemas.microsoft.com/office/drawing/2016/SVG/main" r:embed="rId4"/>
              </a:ext>
            </a:extLst>
          </a:blip>
          <a:srcRect/>
          <a:stretch>
            <a:fillRect/>
          </a:stretch>
        </p:blipFill>
        <p:spPr/>
      </p:pic>
      <p:sp>
        <p:nvSpPr>
          <p:cNvPr id="16" name="Substituent text 15">
            <a:extLst>
              <a:ext uri="{FF2B5EF4-FFF2-40B4-BE49-F238E27FC236}">
                <a16:creationId xmlns:a16="http://schemas.microsoft.com/office/drawing/2014/main" id="{E6D8918C-ABC8-91C4-27AA-55284DDD4541}"/>
              </a:ext>
            </a:extLst>
          </p:cNvPr>
          <p:cNvSpPr>
            <a:spLocks noGrp="1"/>
          </p:cNvSpPr>
          <p:nvPr>
            <p:ph type="body" sz="quarter" idx="49"/>
          </p:nvPr>
        </p:nvSpPr>
        <p:spPr/>
        <p:txBody>
          <a:bodyPr>
            <a:normAutofit/>
          </a:bodyPr>
          <a:lstStyle/>
          <a:p>
            <a:pPr algn="ctr"/>
            <a:r>
              <a:rPr lang="ro-RO" sz="2000" dirty="0">
                <a:solidFill>
                  <a:schemeClr val="bg2"/>
                </a:solidFill>
              </a:rPr>
              <a:t>Ce înseamnă o asamblare demontabilă?</a:t>
            </a:r>
          </a:p>
          <a:p>
            <a:pPr algn="ctr"/>
            <a:endParaRPr lang="ro-RO" sz="2000" dirty="0">
              <a:solidFill>
                <a:schemeClr val="bg2"/>
              </a:solidFill>
            </a:endParaRPr>
          </a:p>
          <a:p>
            <a:pPr algn="ctr"/>
            <a:r>
              <a:rPr lang="ro-RO" sz="2000" dirty="0">
                <a:solidFill>
                  <a:schemeClr val="bg2"/>
                </a:solidFill>
              </a:rPr>
              <a:t>Dar o îmbinare?</a:t>
            </a:r>
          </a:p>
        </p:txBody>
      </p:sp>
      <p:pic>
        <p:nvPicPr>
          <p:cNvPr id="29" name="Substituent imagine 28" descr="Badge outline">
            <a:extLst>
              <a:ext uri="{FF2B5EF4-FFF2-40B4-BE49-F238E27FC236}">
                <a16:creationId xmlns:a16="http://schemas.microsoft.com/office/drawing/2014/main" id="{E86C0F75-7293-6BA3-7271-A5E244D8C27A}"/>
              </a:ext>
            </a:extLst>
          </p:cNvPr>
          <p:cNvPicPr>
            <a:picLocks noGrp="1" noChangeAspect="1"/>
          </p:cNvPicPr>
          <p:nvPr>
            <p:ph type="pic" sz="quarter" idx="52"/>
          </p:nvPr>
        </p:nvPicPr>
        <p:blipFill>
          <a:blip r:embed="rId5">
            <a:extLst>
              <a:ext uri="{96DAC541-7B7A-43D3-8B79-37D633B846F1}">
                <asvg:svgBlip xmlns:asvg="http://schemas.microsoft.com/office/drawing/2016/SVG/main" r:embed="rId6"/>
              </a:ext>
            </a:extLst>
          </a:blip>
          <a:srcRect/>
          <a:stretch>
            <a:fillRect/>
          </a:stretch>
        </p:blipFill>
        <p:spPr/>
      </p:pic>
      <p:sp>
        <p:nvSpPr>
          <p:cNvPr id="20" name="Substituent text 19">
            <a:extLst>
              <a:ext uri="{FF2B5EF4-FFF2-40B4-BE49-F238E27FC236}">
                <a16:creationId xmlns:a16="http://schemas.microsoft.com/office/drawing/2014/main" id="{85D8D2F1-40EE-BB3B-99A2-90027E517178}"/>
              </a:ext>
            </a:extLst>
          </p:cNvPr>
          <p:cNvSpPr>
            <a:spLocks noGrp="1"/>
          </p:cNvSpPr>
          <p:nvPr>
            <p:ph type="body" sz="quarter" idx="53"/>
          </p:nvPr>
        </p:nvSpPr>
        <p:spPr/>
        <p:txBody>
          <a:bodyPr>
            <a:normAutofit lnSpcReduction="10000"/>
          </a:bodyPr>
          <a:lstStyle/>
          <a:p>
            <a:pPr algn="ctr"/>
            <a:r>
              <a:rPr lang="ro-RO" sz="2000" dirty="0">
                <a:solidFill>
                  <a:schemeClr val="bg2"/>
                </a:solidFill>
              </a:rPr>
              <a:t>Asamblarea filetată este de tip demontabil sau nedemontabil? </a:t>
            </a:r>
          </a:p>
          <a:p>
            <a:pPr algn="ctr"/>
            <a:endParaRPr lang="ro-RO" sz="2000" dirty="0">
              <a:solidFill>
                <a:schemeClr val="bg2"/>
              </a:solidFill>
            </a:endParaRPr>
          </a:p>
          <a:p>
            <a:pPr algn="ctr"/>
            <a:r>
              <a:rPr lang="ro-RO" sz="2000" dirty="0">
                <a:solidFill>
                  <a:schemeClr val="bg2"/>
                </a:solidFill>
              </a:rPr>
              <a:t>La ce tip de instalații se folosește?</a:t>
            </a:r>
          </a:p>
          <a:p>
            <a:endParaRPr lang="ro-RO" dirty="0"/>
          </a:p>
        </p:txBody>
      </p:sp>
      <p:pic>
        <p:nvPicPr>
          <p:cNvPr id="31" name="Substituent imagine 30" descr="Badge 3 outline">
            <a:extLst>
              <a:ext uri="{FF2B5EF4-FFF2-40B4-BE49-F238E27FC236}">
                <a16:creationId xmlns:a16="http://schemas.microsoft.com/office/drawing/2014/main" id="{6B300080-5B5E-C2DC-8D92-94E6C6699464}"/>
              </a:ext>
            </a:extLst>
          </p:cNvPr>
          <p:cNvPicPr>
            <a:picLocks noGrp="1" noChangeAspect="1"/>
          </p:cNvPicPr>
          <p:nvPr>
            <p:ph type="pic" sz="quarter" idx="56"/>
          </p:nvPr>
        </p:nvPicPr>
        <p:blipFill>
          <a:blip r:embed="rId7">
            <a:extLst>
              <a:ext uri="{96DAC541-7B7A-43D3-8B79-37D633B846F1}">
                <asvg:svgBlip xmlns:asvg="http://schemas.microsoft.com/office/drawing/2016/SVG/main" r:embed="rId8"/>
              </a:ext>
            </a:extLst>
          </a:blip>
          <a:srcRect/>
          <a:stretch>
            <a:fillRect/>
          </a:stretch>
        </p:blipFill>
        <p:spPr/>
      </p:pic>
      <p:sp>
        <p:nvSpPr>
          <p:cNvPr id="24" name="Substituent text 23">
            <a:extLst>
              <a:ext uri="{FF2B5EF4-FFF2-40B4-BE49-F238E27FC236}">
                <a16:creationId xmlns:a16="http://schemas.microsoft.com/office/drawing/2014/main" id="{3D6CDE69-5A57-F5EA-E773-98ADFE5E9D0F}"/>
              </a:ext>
            </a:extLst>
          </p:cNvPr>
          <p:cNvSpPr>
            <a:spLocks noGrp="1"/>
          </p:cNvSpPr>
          <p:nvPr>
            <p:ph type="body" sz="quarter" idx="57"/>
          </p:nvPr>
        </p:nvSpPr>
        <p:spPr/>
        <p:txBody>
          <a:bodyPr>
            <a:normAutofit lnSpcReduction="10000"/>
          </a:bodyPr>
          <a:lstStyle/>
          <a:p>
            <a:pPr algn="ctr"/>
            <a:r>
              <a:rPr lang="ro-RO" sz="2000" dirty="0">
                <a:solidFill>
                  <a:schemeClr val="bg2"/>
                </a:solidFill>
              </a:rPr>
              <a:t>La ce se referă operațiunea de șanfrenare a conductelor? </a:t>
            </a:r>
          </a:p>
          <a:p>
            <a:pPr algn="ctr"/>
            <a:endParaRPr lang="ro-RO" sz="2000" dirty="0">
              <a:solidFill>
                <a:schemeClr val="bg2"/>
              </a:solidFill>
            </a:endParaRPr>
          </a:p>
          <a:p>
            <a:pPr algn="ctr"/>
            <a:r>
              <a:rPr lang="ro-RO" sz="2000" dirty="0">
                <a:solidFill>
                  <a:schemeClr val="bg2"/>
                </a:solidFill>
              </a:rPr>
              <a:t>Este necesară? De ce?</a:t>
            </a:r>
          </a:p>
        </p:txBody>
      </p:sp>
      <p:pic>
        <p:nvPicPr>
          <p:cNvPr id="25" name="Imagine 24">
            <a:extLst>
              <a:ext uri="{FF2B5EF4-FFF2-40B4-BE49-F238E27FC236}">
                <a16:creationId xmlns:a16="http://schemas.microsoft.com/office/drawing/2014/main" id="{81EBC222-1B93-C4D8-105E-6D5275EE229A}"/>
              </a:ext>
            </a:extLst>
          </p:cNvPr>
          <p:cNvPicPr>
            <a:picLocks noChangeAspect="1"/>
          </p:cNvPicPr>
          <p:nvPr/>
        </p:nvPicPr>
        <p:blipFill>
          <a:blip r:embed="rId9"/>
          <a:stretch>
            <a:fillRect/>
          </a:stretch>
        </p:blipFill>
        <p:spPr>
          <a:xfrm>
            <a:off x="9635928" y="204211"/>
            <a:ext cx="1380451" cy="10338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descr="Bulb, idea, innovation, light bulb, resolution, solution, thinking icon -  Download on Iconfinder">
            <a:extLst>
              <a:ext uri="{FF2B5EF4-FFF2-40B4-BE49-F238E27FC236}">
                <a16:creationId xmlns:a16="http://schemas.microsoft.com/office/drawing/2014/main" id="{C6C21401-F998-989B-C541-B5D7D8CD29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006" y="268762"/>
            <a:ext cx="904715" cy="904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845863"/>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DB65365-4521-4F81-B6BD-11364F3F1A43}"/>
              </a:ext>
            </a:extLst>
          </p:cNvPr>
          <p:cNvSpPr>
            <a:spLocks noGrp="1"/>
          </p:cNvSpPr>
          <p:nvPr>
            <p:ph type="title"/>
          </p:nvPr>
        </p:nvSpPr>
        <p:spPr>
          <a:xfrm>
            <a:off x="258527" y="2967697"/>
            <a:ext cx="2951601" cy="469477"/>
          </a:xfrm>
        </p:spPr>
        <p:txBody>
          <a:bodyPr rtlCol="0">
            <a:normAutofit/>
          </a:bodyPr>
          <a:lstStyle/>
          <a:p>
            <a:pPr rtl="0"/>
            <a:r>
              <a:rPr lang="en-US" sz="3000" dirty="0"/>
              <a:t>BIBLIOGRAFIE</a:t>
            </a:r>
            <a:endParaRPr lang="ro-RO" sz="3000" dirty="0"/>
          </a:p>
        </p:txBody>
      </p:sp>
      <p:sp>
        <p:nvSpPr>
          <p:cNvPr id="3" name="Substituent text 2">
            <a:extLst>
              <a:ext uri="{FF2B5EF4-FFF2-40B4-BE49-F238E27FC236}">
                <a16:creationId xmlns:a16="http://schemas.microsoft.com/office/drawing/2014/main" id="{85D5E241-5BDF-4E31-AEE3-F95545B01405}"/>
              </a:ext>
            </a:extLst>
          </p:cNvPr>
          <p:cNvSpPr>
            <a:spLocks noGrp="1"/>
          </p:cNvSpPr>
          <p:nvPr>
            <p:ph type="body" idx="1"/>
          </p:nvPr>
        </p:nvSpPr>
        <p:spPr>
          <a:xfrm>
            <a:off x="4122518" y="826277"/>
            <a:ext cx="7474673" cy="5496483"/>
          </a:xfrm>
        </p:spPr>
        <p:txBody>
          <a:bodyPr rtlCol="0">
            <a:normAutofit lnSpcReduction="10000"/>
          </a:bodyPr>
          <a:lstStyle/>
          <a:p>
            <a:pPr marL="342900" indent="-342900" algn="just" rtl="0">
              <a:buClr>
                <a:schemeClr val="tx2"/>
              </a:buClr>
              <a:buAutoNum type="arabicPeriod"/>
            </a:pPr>
            <a:r>
              <a:rPr lang="ro-RO" dirty="0">
                <a:solidFill>
                  <a:schemeClr val="tx2"/>
                </a:solidFill>
              </a:rPr>
              <a:t>AUREL JULA</a:t>
            </a:r>
            <a:r>
              <a:rPr lang="en-US" dirty="0">
                <a:solidFill>
                  <a:schemeClr val="tx2"/>
                </a:solidFill>
              </a:rPr>
              <a:t>, </a:t>
            </a:r>
            <a:r>
              <a:rPr lang="ro-RO" dirty="0">
                <a:solidFill>
                  <a:schemeClr val="tx2"/>
                </a:solidFill>
              </a:rPr>
              <a:t>MIHAI LATEȘ, ORGANE DE MASINI, EDITURA UNIVERSITĂȚII TRANSILVANIA, Brașov, 2004</a:t>
            </a:r>
            <a:endParaRPr lang="en-US" dirty="0">
              <a:solidFill>
                <a:schemeClr val="tx2"/>
              </a:solidFill>
            </a:endParaRPr>
          </a:p>
          <a:p>
            <a:pPr marL="342900" indent="-342900" algn="just" rtl="0">
              <a:buClr>
                <a:schemeClr val="tx2"/>
              </a:buClr>
              <a:buAutoNum type="arabicPeriod"/>
            </a:pPr>
            <a:r>
              <a:rPr lang="ro-RO" dirty="0">
                <a:solidFill>
                  <a:schemeClr val="tx2"/>
                </a:solidFill>
              </a:rPr>
              <a:t>Normativ privind proiectarea, execuția și exploatarea instalațiilor sanitare aferente clădirilor, Indicativ I 9-2022</a:t>
            </a:r>
          </a:p>
          <a:p>
            <a:pPr marL="342900" indent="-342900" rtl="0">
              <a:buClr>
                <a:schemeClr val="tx2"/>
              </a:buClr>
              <a:buAutoNum type="arabicPeriod"/>
            </a:pPr>
            <a:r>
              <a:rPr lang="ro-RO" dirty="0">
                <a:solidFill>
                  <a:schemeClr val="tx2"/>
                </a:solidFill>
                <a:hlinkClick r:id="rId3">
                  <a:extLst>
                    <a:ext uri="{A12FA001-AC4F-418D-AE19-62706E023703}">
                      <ahyp:hlinkClr xmlns:ahyp="http://schemas.microsoft.com/office/drawing/2018/hyperlinkcolor" val="tx"/>
                    </a:ext>
                  </a:extLst>
                </a:hlinkClick>
              </a:rPr>
              <a:t>www.academia.edu</a:t>
            </a:r>
            <a:endParaRPr lang="ro-RO" dirty="0">
              <a:solidFill>
                <a:schemeClr val="tx2"/>
              </a:solidFill>
            </a:endParaRPr>
          </a:p>
          <a:p>
            <a:pPr marL="342900" indent="-342900" rtl="0">
              <a:buClr>
                <a:schemeClr val="tx2"/>
              </a:buClr>
              <a:buAutoNum type="arabicPeriod"/>
            </a:pPr>
            <a:r>
              <a:rPr lang="ro-RO" b="1" dirty="0">
                <a:solidFill>
                  <a:schemeClr val="tx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www.</a:t>
            </a:r>
            <a:r>
              <a:rPr lang="en-US" b="1" dirty="0">
                <a:solidFill>
                  <a:schemeClr val="tx2"/>
                </a:solidFill>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ahi-carrier.ro</a:t>
            </a:r>
            <a:endParaRPr lang="ro-RO" b="1" dirty="0">
              <a:solidFill>
                <a:schemeClr val="tx2"/>
              </a:solidFill>
              <a:ea typeface="Calibri" panose="020F0502020204030204" pitchFamily="34" charset="0"/>
              <a:cs typeface="Calibri" panose="020F0502020204030204" pitchFamily="34" charset="0"/>
            </a:endParaRPr>
          </a:p>
          <a:p>
            <a:pPr marL="342900" indent="-342900" rtl="0">
              <a:buClr>
                <a:schemeClr val="tx2"/>
              </a:buClr>
              <a:buAutoNum type="arabicPeriod"/>
            </a:pPr>
            <a:r>
              <a:rPr lang="ro-RO" b="1" dirty="0">
                <a:solidFill>
                  <a:schemeClr val="tx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www.</a:t>
            </a:r>
            <a:r>
              <a:rPr lang="en-US" b="1" dirty="0">
                <a:solidFill>
                  <a:schemeClr val="tx2"/>
                </a:solidFill>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arca-caldaie.ro</a:t>
            </a:r>
            <a:endParaRPr lang="ro-RO" dirty="0">
              <a:solidFill>
                <a:schemeClr val="tx2"/>
              </a:solidFill>
            </a:endParaRPr>
          </a:p>
          <a:p>
            <a:pPr marL="342900" indent="-342900">
              <a:buClr>
                <a:schemeClr val="tx2"/>
              </a:buClr>
              <a:buFont typeface="Arial" panose="020B0604020202020204" pitchFamily="34" charset="0"/>
              <a:buAutoNum type="arabicPeriod"/>
            </a:pPr>
            <a:r>
              <a:rPr lang="ro-RO" b="1" dirty="0">
                <a:solidFill>
                  <a:schemeClr val="tx2"/>
                </a:solidFill>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www.fosa-eco.ro</a:t>
            </a:r>
            <a:endParaRPr lang="ro-RO" dirty="0">
              <a:solidFill>
                <a:schemeClr val="tx2"/>
              </a:solidFill>
            </a:endParaRPr>
          </a:p>
          <a:p>
            <a:pPr marL="342900" indent="-342900">
              <a:buClr>
                <a:schemeClr val="tx2"/>
              </a:buClr>
              <a:buFont typeface="Arial" panose="020B0604020202020204" pitchFamily="34" charset="0"/>
              <a:buAutoNum type="arabicPeriod"/>
            </a:pPr>
            <a:r>
              <a:rPr lang="ro-RO" b="1" dirty="0">
                <a:solidFill>
                  <a:schemeClr val="tx2"/>
                </a:solidFill>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www.</a:t>
            </a:r>
            <a:r>
              <a:rPr lang="en-US" b="1" dirty="0">
                <a:solidFill>
                  <a:schemeClr val="tx2"/>
                </a:solidFill>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onlinemetals.com</a:t>
            </a:r>
            <a:endParaRPr lang="ro-RO" b="1" dirty="0">
              <a:solidFill>
                <a:schemeClr val="tx2"/>
              </a:solidFill>
              <a:ea typeface="Calibri" panose="020F0502020204030204" pitchFamily="34" charset="0"/>
              <a:cs typeface="Calibri" panose="020F0502020204030204" pitchFamily="34" charset="0"/>
            </a:endParaRPr>
          </a:p>
          <a:p>
            <a:pPr marL="342900" indent="-342900">
              <a:buClr>
                <a:schemeClr val="tx2"/>
              </a:buClr>
              <a:buFont typeface="Arial" panose="020B0604020202020204" pitchFamily="34" charset="0"/>
              <a:buAutoNum type="arabicPeriod"/>
            </a:pPr>
            <a:r>
              <a:rPr lang="ro-RO" dirty="0">
                <a:solidFill>
                  <a:schemeClr val="tx2"/>
                </a:solidFill>
                <a:hlinkClick r:id="rId8">
                  <a:extLst>
                    <a:ext uri="{A12FA001-AC4F-418D-AE19-62706E023703}">
                      <ahyp:hlinkClr xmlns:ahyp="http://schemas.microsoft.com/office/drawing/2018/hyperlinkcolor" val="tx"/>
                    </a:ext>
                  </a:extLst>
                </a:hlinkClick>
              </a:rPr>
              <a:t>www.ridgid.eu</a:t>
            </a:r>
            <a:r>
              <a:rPr lang="ro-RO" dirty="0">
                <a:solidFill>
                  <a:schemeClr val="tx2"/>
                </a:solidFill>
              </a:rPr>
              <a:t> </a:t>
            </a:r>
          </a:p>
          <a:p>
            <a:pPr marL="342900" indent="-342900">
              <a:buClr>
                <a:schemeClr val="tx2"/>
              </a:buClr>
              <a:buFont typeface="Arial" panose="020B0604020202020204" pitchFamily="34" charset="0"/>
              <a:buAutoNum type="arabicPeriod"/>
            </a:pPr>
            <a:r>
              <a:rPr lang="ro-RO" dirty="0">
                <a:solidFill>
                  <a:schemeClr val="tx2"/>
                </a:solidFill>
                <a:hlinkClick r:id="rId9">
                  <a:extLst>
                    <a:ext uri="{A12FA001-AC4F-418D-AE19-62706E023703}">
                      <ahyp:hlinkClr xmlns:ahyp="http://schemas.microsoft.com/office/drawing/2018/hyperlinkcolor" val="tx"/>
                    </a:ext>
                  </a:extLst>
                </a:hlinkClick>
              </a:rPr>
              <a:t>www.romstal.ro</a:t>
            </a:r>
            <a:endParaRPr lang="ro-RO" dirty="0">
              <a:solidFill>
                <a:schemeClr val="tx2"/>
              </a:solidFill>
            </a:endParaRPr>
          </a:p>
          <a:p>
            <a:pPr marL="342900" indent="-342900">
              <a:buClr>
                <a:schemeClr val="tx2"/>
              </a:buClr>
              <a:buFont typeface="Arial" panose="020B0604020202020204" pitchFamily="34" charset="0"/>
              <a:buAutoNum type="arabicPeriod"/>
            </a:pPr>
            <a:r>
              <a:rPr lang="ro-RO" dirty="0">
                <a:solidFill>
                  <a:schemeClr val="tx2"/>
                </a:solidFill>
                <a:hlinkClick r:id="rId10">
                  <a:extLst>
                    <a:ext uri="{A12FA001-AC4F-418D-AE19-62706E023703}">
                      <ahyp:hlinkClr xmlns:ahyp="http://schemas.microsoft.com/office/drawing/2018/hyperlinkcolor" val="tx"/>
                    </a:ext>
                  </a:extLst>
                </a:hlinkClick>
              </a:rPr>
              <a:t>www.shop-einstal.ro</a:t>
            </a:r>
            <a:endParaRPr lang="ro-RO" dirty="0">
              <a:solidFill>
                <a:schemeClr val="tx2"/>
              </a:solidFill>
            </a:endParaRPr>
          </a:p>
          <a:p>
            <a:pPr marL="342900" indent="-342900">
              <a:buClr>
                <a:schemeClr val="tx2"/>
              </a:buClr>
              <a:buFont typeface="Arial" panose="020B0604020202020204" pitchFamily="34" charset="0"/>
              <a:buAutoNum type="arabicPeriod"/>
            </a:pPr>
            <a:r>
              <a:rPr lang="ro-RO" b="1" dirty="0">
                <a:solidFill>
                  <a:schemeClr val="tx2"/>
                </a:solidFill>
                <a:ea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www.valtherm.ro</a:t>
            </a:r>
            <a:endParaRPr lang="ro-RO" dirty="0">
              <a:solidFill>
                <a:schemeClr val="tx2"/>
              </a:solidFill>
            </a:endParaRPr>
          </a:p>
          <a:p>
            <a:pPr marL="342900" indent="-342900">
              <a:buClr>
                <a:schemeClr val="tx2"/>
              </a:buClr>
              <a:buFont typeface="Arial" panose="020B0604020202020204" pitchFamily="34" charset="0"/>
              <a:buAutoNum type="arabicPeriod"/>
            </a:pPr>
            <a:r>
              <a:rPr lang="ro-RO" dirty="0">
                <a:solidFill>
                  <a:schemeClr val="tx2"/>
                </a:solidFill>
                <a:hlinkClick r:id="rId12">
                  <a:extLst>
                    <a:ext uri="{A12FA001-AC4F-418D-AE19-62706E023703}">
                      <ahyp:hlinkClr xmlns:ahyp="http://schemas.microsoft.com/office/drawing/2018/hyperlinkcolor" val="tx"/>
                    </a:ext>
                  </a:extLst>
                </a:hlinkClick>
              </a:rPr>
              <a:t>www.victaulic.com</a:t>
            </a:r>
            <a:endParaRPr lang="ro-RO" dirty="0">
              <a:solidFill>
                <a:schemeClr val="tx2"/>
              </a:solidFill>
            </a:endParaRPr>
          </a:p>
          <a:p>
            <a:pPr marL="342900" indent="-342900" rtl="0">
              <a:buClr>
                <a:schemeClr val="tx2"/>
              </a:buClr>
              <a:buAutoNum type="arabicPeriod"/>
            </a:pPr>
            <a:r>
              <a:rPr lang="ro-RO" dirty="0">
                <a:solidFill>
                  <a:schemeClr val="tx2"/>
                </a:solidFill>
                <a:hlinkClick r:id="rId13">
                  <a:extLst>
                    <a:ext uri="{A12FA001-AC4F-418D-AE19-62706E023703}">
                      <ahyp:hlinkClr xmlns:ahyp="http://schemas.microsoft.com/office/drawing/2018/hyperlinkcolor" val="tx"/>
                    </a:ext>
                  </a:extLst>
                </a:hlinkClick>
              </a:rPr>
              <a:t>www.youtube.com</a:t>
            </a:r>
            <a:endParaRPr lang="ro-RO" dirty="0">
              <a:solidFill>
                <a:schemeClr val="tx2"/>
              </a:solidFill>
            </a:endParaRPr>
          </a:p>
          <a:p>
            <a:pPr marL="342900" indent="-342900" rtl="0">
              <a:buAutoNum type="arabicPeriod"/>
            </a:pPr>
            <a:endParaRPr lang="ro-RO" dirty="0"/>
          </a:p>
          <a:p>
            <a:pPr marL="342900" indent="-342900" rtl="0">
              <a:buAutoNum type="arabicPeriod"/>
            </a:pPr>
            <a:endParaRPr lang="ro-RO" dirty="0"/>
          </a:p>
          <a:p>
            <a:pPr rtl="0"/>
            <a:endParaRPr lang="ro-RO" dirty="0"/>
          </a:p>
          <a:p>
            <a:pPr marL="342900" indent="-342900" rtl="0">
              <a:buAutoNum type="arabicPeriod"/>
            </a:pPr>
            <a:endParaRPr lang="ro-RO" dirty="0"/>
          </a:p>
          <a:p>
            <a:pPr marL="342900" indent="-342900" rtl="0">
              <a:buAutoNum type="arabicPeriod"/>
            </a:pPr>
            <a:endParaRPr lang="ro-RO" dirty="0"/>
          </a:p>
          <a:p>
            <a:pPr marL="342900" indent="-342900" rtl="0">
              <a:buAutoNum type="arabicPeriod"/>
            </a:pPr>
            <a:endParaRPr lang="ro-RO" dirty="0"/>
          </a:p>
        </p:txBody>
      </p:sp>
      <p:sp>
        <p:nvSpPr>
          <p:cNvPr id="6" name="Substituent număr diapozitiv 5">
            <a:extLst>
              <a:ext uri="{FF2B5EF4-FFF2-40B4-BE49-F238E27FC236}">
                <a16:creationId xmlns:a16="http://schemas.microsoft.com/office/drawing/2014/main" id="{30845F57-2399-46AA-85F3-D790CEA7EE1E}"/>
              </a:ext>
            </a:extLst>
          </p:cNvPr>
          <p:cNvSpPr>
            <a:spLocks noGrp="1"/>
          </p:cNvSpPr>
          <p:nvPr>
            <p:ph type="sldNum" sz="quarter" idx="12"/>
          </p:nvPr>
        </p:nvSpPr>
        <p:spPr/>
        <p:txBody>
          <a:bodyPr rtlCol="0"/>
          <a:lstStyle/>
          <a:p>
            <a:pPr rtl="0"/>
            <a:fld id="{8D581BC7-E183-40DB-AC97-C19EA4EB8894}" type="slidenum">
              <a:rPr lang="ro-RO" smtClean="0"/>
              <a:t>26</a:t>
            </a:fld>
            <a:endParaRPr lang="ro-RO" dirty="0"/>
          </a:p>
        </p:txBody>
      </p:sp>
      <p:sp>
        <p:nvSpPr>
          <p:cNvPr id="5" name="Substituent subsol 4">
            <a:extLst>
              <a:ext uri="{FF2B5EF4-FFF2-40B4-BE49-F238E27FC236}">
                <a16:creationId xmlns:a16="http://schemas.microsoft.com/office/drawing/2014/main" id="{9ECDF3C5-F687-4A1D-AFCF-1BADF8B9E327}"/>
              </a:ext>
            </a:extLst>
          </p:cNvPr>
          <p:cNvSpPr>
            <a:spLocks noGrp="1"/>
          </p:cNvSpPr>
          <p:nvPr>
            <p:ph type="ftr" sz="quarter" idx="11"/>
          </p:nvPr>
        </p:nvSpPr>
        <p:spPr/>
        <p:txBody>
          <a:bodyPr rtlCol="0"/>
          <a:lstStyle/>
          <a:p>
            <a:pPr rtl="0"/>
            <a:r>
              <a:rPr lang="ro-RO" dirty="0"/>
              <a:t>Bibliografie</a:t>
            </a:r>
          </a:p>
        </p:txBody>
      </p:sp>
      <p:sp>
        <p:nvSpPr>
          <p:cNvPr id="4" name="Substituent dată 3">
            <a:extLst>
              <a:ext uri="{FF2B5EF4-FFF2-40B4-BE49-F238E27FC236}">
                <a16:creationId xmlns:a16="http://schemas.microsoft.com/office/drawing/2014/main" id="{8BEA012A-C1D5-4E0A-AEFE-277577B1067F}"/>
              </a:ext>
            </a:extLst>
          </p:cNvPr>
          <p:cNvSpPr>
            <a:spLocks noGrp="1"/>
          </p:cNvSpPr>
          <p:nvPr>
            <p:ph type="dt" sz="half" idx="10"/>
          </p:nvPr>
        </p:nvSpPr>
        <p:spPr/>
        <p:txBody>
          <a:bodyPr rtlCol="0"/>
          <a:lstStyle/>
          <a:p>
            <a:pPr rtl="0"/>
            <a:r>
              <a:rPr lang="en-US" dirty="0"/>
              <a:t>01</a:t>
            </a:r>
            <a:r>
              <a:rPr lang="ro-RO" dirty="0"/>
              <a:t>.</a:t>
            </a:r>
            <a:r>
              <a:rPr lang="en-US" dirty="0"/>
              <a:t>10</a:t>
            </a:r>
            <a:r>
              <a:rPr lang="ro-RO" dirty="0"/>
              <a:t>.20</a:t>
            </a:r>
            <a:r>
              <a:rPr lang="en-US" dirty="0"/>
              <a:t>2</a:t>
            </a:r>
            <a:r>
              <a:rPr lang="ro-RO" dirty="0"/>
              <a:t>5</a:t>
            </a:r>
          </a:p>
        </p:txBody>
      </p:sp>
      <p:pic>
        <p:nvPicPr>
          <p:cNvPr id="13" name="Substituent imagine 19" descr="Fundal abstract">
            <a:extLst>
              <a:ext uri="{FF2B5EF4-FFF2-40B4-BE49-F238E27FC236}">
                <a16:creationId xmlns:a16="http://schemas.microsoft.com/office/drawing/2014/main" id="{D9B69383-22D8-7774-AF77-F5E2907E50F7}"/>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a:xfrm>
            <a:off x="0" y="4018498"/>
            <a:ext cx="2529191" cy="1549664"/>
          </a:xfrm>
          <a:prstGeom prst="rect">
            <a:avLst/>
          </a:prstGeom>
        </p:spPr>
      </p:pic>
    </p:spTree>
    <p:extLst>
      <p:ext uri="{BB962C8B-B14F-4D97-AF65-F5344CB8AC3E}">
        <p14:creationId xmlns:p14="http://schemas.microsoft.com/office/powerpoint/2010/main" val="350709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bstituent imagine 10" descr="Fundal abstract">
            <a:extLst>
              <a:ext uri="{FF2B5EF4-FFF2-40B4-BE49-F238E27FC236}">
                <a16:creationId xmlns:a16="http://schemas.microsoft.com/office/drawing/2014/main" id="{1AFB289C-7992-E904-3106-E3E6A45D4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032" y="1682496"/>
            <a:ext cx="12185968" cy="3493008"/>
          </a:xfrm>
          <a:prstGeom prst="rect">
            <a:avLst/>
          </a:prstGeom>
        </p:spPr>
      </p:pic>
      <p:sp>
        <p:nvSpPr>
          <p:cNvPr id="4" name="Titlu 3">
            <a:extLst>
              <a:ext uri="{FF2B5EF4-FFF2-40B4-BE49-F238E27FC236}">
                <a16:creationId xmlns:a16="http://schemas.microsoft.com/office/drawing/2014/main" id="{E98DCA46-603B-4178-8707-30E192CE6B8D}"/>
              </a:ext>
            </a:extLst>
          </p:cNvPr>
          <p:cNvSpPr>
            <a:spLocks noGrp="1"/>
          </p:cNvSpPr>
          <p:nvPr>
            <p:ph type="title"/>
          </p:nvPr>
        </p:nvSpPr>
        <p:spPr>
          <a:xfrm>
            <a:off x="1325393" y="2118367"/>
            <a:ext cx="9541213" cy="2621265"/>
          </a:xfrm>
        </p:spPr>
        <p:txBody>
          <a:bodyPr rtlCol="0">
            <a:noAutofit/>
          </a:bodyPr>
          <a:lstStyle/>
          <a:p>
            <a:pPr algn="ctr" rtl="0"/>
            <a:r>
              <a:rPr lang="ro-RO" sz="6000" dirty="0"/>
              <a:t>Vă mulțumesc </a:t>
            </a:r>
            <a:br>
              <a:rPr lang="ro-RO" sz="6000" dirty="0"/>
            </a:br>
            <a:r>
              <a:rPr lang="ro-RO" sz="6000" dirty="0"/>
              <a:t>pentru atenția acordată!</a:t>
            </a:r>
          </a:p>
        </p:txBody>
      </p:sp>
    </p:spTree>
    <p:extLst>
      <p:ext uri="{BB962C8B-B14F-4D97-AF65-F5344CB8AC3E}">
        <p14:creationId xmlns:p14="http://schemas.microsoft.com/office/powerpoint/2010/main" val="5958238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stituent număr diapozitiv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ro-RO" smtClean="0"/>
              <a:pPr rtl="0"/>
              <a:t>3</a:t>
            </a:fld>
            <a:endParaRPr lang="ro-RO" dirty="0"/>
          </a:p>
        </p:txBody>
      </p:sp>
      <p:sp>
        <p:nvSpPr>
          <p:cNvPr id="3" name="Substituent subsol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ro-RO" noProof="0" dirty="0"/>
              <a:t>Introducere</a:t>
            </a:r>
          </a:p>
        </p:txBody>
      </p:sp>
      <p:sp>
        <p:nvSpPr>
          <p:cNvPr id="2" name="Substituent dată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ro-RO" dirty="0"/>
              <a:t>0</a:t>
            </a:r>
            <a:r>
              <a:rPr lang="en-US" dirty="0"/>
              <a:t>1</a:t>
            </a:r>
            <a:r>
              <a:rPr lang="ro-RO" dirty="0"/>
              <a:t>.10.2025</a:t>
            </a:r>
          </a:p>
        </p:txBody>
      </p:sp>
      <p:sp>
        <p:nvSpPr>
          <p:cNvPr id="12" name="CasetăText 11">
            <a:extLst>
              <a:ext uri="{FF2B5EF4-FFF2-40B4-BE49-F238E27FC236}">
                <a16:creationId xmlns:a16="http://schemas.microsoft.com/office/drawing/2014/main" id="{4F0F8FA0-698C-B5BB-3DC4-BE55D370266C}"/>
              </a:ext>
            </a:extLst>
          </p:cNvPr>
          <p:cNvSpPr txBox="1"/>
          <p:nvPr/>
        </p:nvSpPr>
        <p:spPr>
          <a:xfrm>
            <a:off x="651197" y="680480"/>
            <a:ext cx="6132739" cy="2585323"/>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Introducere </a:t>
            </a:r>
          </a:p>
          <a:p>
            <a:pPr algn="just"/>
            <a:r>
              <a:rPr lang="ro-RO" dirty="0"/>
              <a:t>Ingineria instalațiilor reprezintă un domeniu complex, aflat la intersecția dintre construcții, mecanică și energie. Pentru a funcționa corect, orice instalație – fie că vorbim despre instalații de încălzire, climatizare, alimentare cu apă, gaze sau instalații industriale – are nevoie de </a:t>
            </a:r>
            <a:r>
              <a:rPr lang="ro-RO" b="1" dirty="0"/>
              <a:t>componente mecanice</a:t>
            </a:r>
            <a:r>
              <a:rPr lang="ro-RO" dirty="0"/>
              <a:t> fiabile și realizate conform unor reguli precise. Studiul organelor de mașini și al tehnologiilor mecanice este, așadar, o </a:t>
            </a:r>
            <a:r>
              <a:rPr lang="ro-RO" b="1" dirty="0"/>
              <a:t>bază indispensabilă</a:t>
            </a:r>
            <a:r>
              <a:rPr lang="ro-RO" dirty="0"/>
              <a:t> pentru orice inginer de instalații.</a:t>
            </a:r>
            <a:endParaRPr lang="ro-RO" dirty="0">
              <a:solidFill>
                <a:schemeClr val="tx2"/>
              </a:solidFill>
              <a:ea typeface="Calibri" panose="020F0502020204030204" pitchFamily="34" charset="0"/>
              <a:cs typeface="Calibri" panose="020F0502020204030204" pitchFamily="34" charset="0"/>
            </a:endParaRPr>
          </a:p>
        </p:txBody>
      </p:sp>
      <p:sp>
        <p:nvSpPr>
          <p:cNvPr id="9" name="CasetăText 8">
            <a:extLst>
              <a:ext uri="{FF2B5EF4-FFF2-40B4-BE49-F238E27FC236}">
                <a16:creationId xmlns:a16="http://schemas.microsoft.com/office/drawing/2014/main" id="{32A85009-518B-CBF8-3C93-81617BD748A1}"/>
              </a:ext>
            </a:extLst>
          </p:cNvPr>
          <p:cNvSpPr txBox="1"/>
          <p:nvPr/>
        </p:nvSpPr>
        <p:spPr>
          <a:xfrm>
            <a:off x="651197" y="3556131"/>
            <a:ext cx="6051160" cy="2031325"/>
          </a:xfrm>
          <a:prstGeom prst="rect">
            <a:avLst/>
          </a:prstGeom>
          <a:noFill/>
        </p:spPr>
        <p:txBody>
          <a:bodyPr wrap="square">
            <a:spAutoFit/>
          </a:bodyPr>
          <a:lstStyle/>
          <a:p>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De ce este importantă această disciplină?</a:t>
            </a:r>
            <a:endParaRPr lang="en-US"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gn="just"/>
            <a:r>
              <a:rPr lang="ro-RO" b="1" dirty="0">
                <a:ea typeface="Calibri" panose="020F0502020204030204" pitchFamily="34" charset="0"/>
                <a:cs typeface="Calibri" panose="020F0502020204030204" pitchFamily="34" charset="0"/>
              </a:rPr>
              <a:t>Legătura dintre teorie și practică</a:t>
            </a:r>
            <a:endParaRPr lang="en-US" b="1" dirty="0">
              <a:ea typeface="Calibri" panose="020F0502020204030204" pitchFamily="34" charset="0"/>
              <a:cs typeface="Calibri" panose="020F0502020204030204" pitchFamily="34" charset="0"/>
            </a:endParaRPr>
          </a:p>
          <a:p>
            <a:pPr algn="just"/>
            <a:r>
              <a:rPr lang="ro-RO" dirty="0">
                <a:solidFill>
                  <a:schemeClr val="tx2"/>
                </a:solidFill>
                <a:ea typeface="Calibri" panose="020F0502020204030204" pitchFamily="34" charset="0"/>
                <a:cs typeface="Calibri" panose="020F0502020204030204" pitchFamily="34" charset="0"/>
              </a:rPr>
              <a:t>Inginerul de instalații nu se ocupă doar de scheme și calcule, ci trebuie să înțeleagă și cum sunt fabricate, montate și întreținute piesele și echipamentele din </a:t>
            </a:r>
            <a:r>
              <a:rPr lang="ro-RO" noProof="0" dirty="0">
                <a:solidFill>
                  <a:schemeClr val="tx2"/>
                </a:solidFill>
                <a:ea typeface="Calibri" panose="020F0502020204030204" pitchFamily="34" charset="0"/>
                <a:cs typeface="Calibri" panose="020F0502020204030204" pitchFamily="34" charset="0"/>
              </a:rPr>
              <a:t>clădiri</a:t>
            </a:r>
            <a:r>
              <a:rPr lang="ro-RO" dirty="0">
                <a:solidFill>
                  <a:schemeClr val="tx2"/>
                </a:solidFill>
                <a:ea typeface="Calibri" panose="020F0502020204030204" pitchFamily="34" charset="0"/>
                <a:cs typeface="Calibri" panose="020F0502020204030204" pitchFamily="34" charset="0"/>
              </a:rPr>
              <a:t>. O bună cunoaștere a organelor de mașini îi permite să ia decizii corecte atunci când alege sau dimensionează componente.</a:t>
            </a:r>
            <a:endParaRPr lang="en-US" dirty="0">
              <a:solidFill>
                <a:schemeClr val="tx2"/>
              </a:solidFill>
              <a:ea typeface="Calibri" panose="020F0502020204030204" pitchFamily="34" charset="0"/>
              <a:cs typeface="Calibri" panose="020F0502020204030204" pitchFamily="34" charset="0"/>
            </a:endParaRPr>
          </a:p>
        </p:txBody>
      </p:sp>
      <p:sp>
        <p:nvSpPr>
          <p:cNvPr id="19" name="CasetăText 18">
            <a:extLst>
              <a:ext uri="{FF2B5EF4-FFF2-40B4-BE49-F238E27FC236}">
                <a16:creationId xmlns:a16="http://schemas.microsoft.com/office/drawing/2014/main" id="{683B006C-7F35-7777-0102-45088C0422F5}"/>
              </a:ext>
            </a:extLst>
          </p:cNvPr>
          <p:cNvSpPr txBox="1"/>
          <p:nvPr/>
        </p:nvSpPr>
        <p:spPr>
          <a:xfrm>
            <a:off x="7065014" y="356178"/>
            <a:ext cx="4777346" cy="4801314"/>
          </a:xfrm>
          <a:prstGeom prst="rect">
            <a:avLst/>
          </a:prstGeom>
          <a:noFill/>
        </p:spPr>
        <p:txBody>
          <a:bodyPr wrap="square">
            <a:spAutoFit/>
          </a:bodyPr>
          <a:lstStyle/>
          <a:p>
            <a:pPr algn="just"/>
            <a:r>
              <a:rPr lang="ro-RO" b="1" dirty="0">
                <a:ea typeface="Calibri" panose="020F0502020204030204" pitchFamily="34" charset="0"/>
                <a:cs typeface="Calibri" panose="020F0502020204030204" pitchFamily="34" charset="0"/>
              </a:rPr>
              <a:t>Optimizarea costurilor</a:t>
            </a:r>
            <a:endParaRPr lang="en-US" b="1" dirty="0">
              <a:ea typeface="Calibri" panose="020F0502020204030204" pitchFamily="34" charset="0"/>
              <a:cs typeface="Calibri" panose="020F0502020204030204" pitchFamily="34" charset="0"/>
            </a:endParaRPr>
          </a:p>
          <a:p>
            <a:pPr algn="just"/>
            <a:r>
              <a:rPr lang="ro-RO" dirty="0">
                <a:solidFill>
                  <a:schemeClr val="tx2"/>
                </a:solidFill>
                <a:ea typeface="Calibri" panose="020F0502020204030204" pitchFamily="34" charset="0"/>
                <a:cs typeface="Calibri" panose="020F0502020204030204" pitchFamily="34" charset="0"/>
              </a:rPr>
              <a:t>Alegerea corectă a pieselor și a tehnologiilor de fabricație înseamnă mai puține reparații, consum redus de materiale și eficiență energetică crescută.</a:t>
            </a:r>
          </a:p>
          <a:p>
            <a:pPr algn="just"/>
            <a:endParaRPr lang="en-US" dirty="0">
              <a:solidFill>
                <a:schemeClr val="tx2"/>
              </a:solidFill>
              <a:ea typeface="Calibri" panose="020F0502020204030204" pitchFamily="34" charset="0"/>
              <a:cs typeface="Calibri" panose="020F0502020204030204" pitchFamily="34" charset="0"/>
            </a:endParaRPr>
          </a:p>
          <a:p>
            <a:pPr algn="just"/>
            <a:endParaRPr lang="en-US" dirty="0">
              <a:solidFill>
                <a:schemeClr val="tx2"/>
              </a:solidFill>
              <a:ea typeface="Calibri" panose="020F0502020204030204" pitchFamily="34" charset="0"/>
              <a:cs typeface="Calibri" panose="020F0502020204030204" pitchFamily="34" charset="0"/>
            </a:endParaRPr>
          </a:p>
          <a:p>
            <a:pPr algn="just"/>
            <a:r>
              <a:rPr lang="ro-RO" b="1" dirty="0">
                <a:ea typeface="Calibri" panose="020F0502020204030204" pitchFamily="34" charset="0"/>
                <a:cs typeface="Calibri" panose="020F0502020204030204" pitchFamily="34" charset="0"/>
              </a:rPr>
              <a:t>Siguranță și fiabilitate</a:t>
            </a:r>
            <a:endParaRPr lang="en-US" b="1" dirty="0">
              <a:ea typeface="Calibri" panose="020F0502020204030204" pitchFamily="34" charset="0"/>
              <a:cs typeface="Calibri" panose="020F0502020204030204" pitchFamily="34" charset="0"/>
            </a:endParaRPr>
          </a:p>
          <a:p>
            <a:pPr algn="just"/>
            <a:r>
              <a:rPr lang="ro-RO" dirty="0">
                <a:solidFill>
                  <a:schemeClr val="tx2"/>
                </a:solidFill>
                <a:ea typeface="Calibri" panose="020F0502020204030204" pitchFamily="34" charset="0"/>
                <a:cs typeface="Calibri" panose="020F0502020204030204" pitchFamily="34" charset="0"/>
              </a:rPr>
              <a:t>Majoritatea defecțiunilor în instalații apar din cauza unor componente mecanice defectuoase (de ex. îmbinări slabe, ruperea șuruburilor, coroziune). </a:t>
            </a:r>
            <a:endParaRPr lang="en-US" dirty="0">
              <a:solidFill>
                <a:schemeClr val="tx2"/>
              </a:solidFill>
              <a:ea typeface="Calibri" panose="020F0502020204030204" pitchFamily="34" charset="0"/>
              <a:cs typeface="Calibri" panose="020F0502020204030204" pitchFamily="34" charset="0"/>
            </a:endParaRPr>
          </a:p>
          <a:p>
            <a:pPr algn="just"/>
            <a:r>
              <a:rPr lang="ro-RO" dirty="0">
                <a:solidFill>
                  <a:schemeClr val="tx2"/>
                </a:solidFill>
                <a:ea typeface="Calibri" panose="020F0502020204030204" pitchFamily="34" charset="0"/>
                <a:cs typeface="Calibri" panose="020F0502020204030204" pitchFamily="34" charset="0"/>
              </a:rPr>
              <a:t>Cunoașterea principiilor de proiectare</a:t>
            </a:r>
            <a:r>
              <a:rPr lang="en-US" dirty="0">
                <a:solidFill>
                  <a:schemeClr val="tx2"/>
                </a:solidFill>
                <a:ea typeface="Calibri" panose="020F0502020204030204" pitchFamily="34" charset="0"/>
                <a:cs typeface="Calibri" panose="020F0502020204030204" pitchFamily="34" charset="0"/>
              </a:rPr>
              <a:t>, de </a:t>
            </a:r>
            <a:r>
              <a:rPr lang="ro-RO" noProof="0" dirty="0">
                <a:solidFill>
                  <a:schemeClr val="tx2"/>
                </a:solidFill>
                <a:ea typeface="Calibri" panose="020F0502020204030204" pitchFamily="34" charset="0"/>
                <a:cs typeface="Calibri" panose="020F0502020204030204" pitchFamily="34" charset="0"/>
              </a:rPr>
              <a:t>fabricare/execuție </a:t>
            </a:r>
            <a:r>
              <a:rPr lang="ro-RO" dirty="0">
                <a:solidFill>
                  <a:schemeClr val="tx2"/>
                </a:solidFill>
                <a:ea typeface="Calibri" panose="020F0502020204030204" pitchFamily="34" charset="0"/>
                <a:cs typeface="Calibri" panose="020F0502020204030204" pitchFamily="34" charset="0"/>
              </a:rPr>
              <a:t>și a standardelor reduce riscul de accidente și crește durata de viață a sistemelor.</a:t>
            </a:r>
            <a:endParaRPr lang="en-US" dirty="0">
              <a:solidFill>
                <a:schemeClr val="tx2"/>
              </a:solidFill>
              <a:ea typeface="Calibri" panose="020F0502020204030204" pitchFamily="34" charset="0"/>
              <a:cs typeface="Calibri" panose="020F0502020204030204" pitchFamily="34" charset="0"/>
            </a:endParaRPr>
          </a:p>
          <a:p>
            <a:pPr algn="just"/>
            <a:endParaRPr lang="en-US" dirty="0">
              <a:solidFill>
                <a:schemeClr val="tx2"/>
              </a:solidFill>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42961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9AB70-7C9F-83EF-4140-6D7A1347EB3B}"/>
            </a:ext>
          </a:extLst>
        </p:cNvPr>
        <p:cNvGrpSpPr/>
        <p:nvPr/>
      </p:nvGrpSpPr>
      <p:grpSpPr>
        <a:xfrm>
          <a:off x="0" y="0"/>
          <a:ext cx="0" cy="0"/>
          <a:chOff x="0" y="0"/>
          <a:chExt cx="0" cy="0"/>
        </a:xfrm>
      </p:grpSpPr>
      <p:sp>
        <p:nvSpPr>
          <p:cNvPr id="2" name="Titlu 1">
            <a:extLst>
              <a:ext uri="{FF2B5EF4-FFF2-40B4-BE49-F238E27FC236}">
                <a16:creationId xmlns:a16="http://schemas.microsoft.com/office/drawing/2014/main" id="{A0B835DD-6584-8879-7598-C8BAFB9DFCF7}"/>
              </a:ext>
            </a:extLst>
          </p:cNvPr>
          <p:cNvSpPr>
            <a:spLocks noGrp="1"/>
          </p:cNvSpPr>
          <p:nvPr>
            <p:ph type="title"/>
          </p:nvPr>
        </p:nvSpPr>
        <p:spPr>
          <a:xfrm>
            <a:off x="955889" y="2070995"/>
            <a:ext cx="2319303" cy="804338"/>
          </a:xfrm>
        </p:spPr>
        <p:txBody>
          <a:bodyPr rtlCol="0">
            <a:normAutofit/>
          </a:bodyPr>
          <a:lstStyle/>
          <a:p>
            <a:r>
              <a:rPr lang="ro-RO" sz="2000" dirty="0"/>
              <a:t>Rolul standardizării</a:t>
            </a:r>
          </a:p>
        </p:txBody>
      </p:sp>
      <p:sp>
        <p:nvSpPr>
          <p:cNvPr id="8" name="Substituent număr diapozitiv 7">
            <a:extLst>
              <a:ext uri="{FF2B5EF4-FFF2-40B4-BE49-F238E27FC236}">
                <a16:creationId xmlns:a16="http://schemas.microsoft.com/office/drawing/2014/main" id="{982AD94A-4979-1AE7-6DA6-1957D8ED62DC}"/>
              </a:ext>
            </a:extLst>
          </p:cNvPr>
          <p:cNvSpPr>
            <a:spLocks noGrp="1"/>
          </p:cNvSpPr>
          <p:nvPr>
            <p:ph type="sldNum" sz="quarter" idx="12"/>
          </p:nvPr>
        </p:nvSpPr>
        <p:spPr/>
        <p:txBody>
          <a:bodyPr rtlCol="0"/>
          <a:lstStyle/>
          <a:p>
            <a:pPr rtl="0"/>
            <a:fld id="{8D581BC7-E183-40DB-AC97-C19EA4EB8894}" type="slidenum">
              <a:rPr lang="ro-RO" smtClean="0"/>
              <a:pPr rtl="0"/>
              <a:t>4</a:t>
            </a:fld>
            <a:endParaRPr lang="ro-RO" dirty="0"/>
          </a:p>
        </p:txBody>
      </p:sp>
      <p:sp>
        <p:nvSpPr>
          <p:cNvPr id="7" name="Substituent subsol 6">
            <a:extLst>
              <a:ext uri="{FF2B5EF4-FFF2-40B4-BE49-F238E27FC236}">
                <a16:creationId xmlns:a16="http://schemas.microsoft.com/office/drawing/2014/main" id="{C72EB81B-7F24-146D-77B1-9C2D333A50CB}"/>
              </a:ext>
            </a:extLst>
          </p:cNvPr>
          <p:cNvSpPr>
            <a:spLocks noGrp="1"/>
          </p:cNvSpPr>
          <p:nvPr>
            <p:ph type="ftr" sz="quarter" idx="11"/>
          </p:nvPr>
        </p:nvSpPr>
        <p:spPr/>
        <p:txBody>
          <a:bodyPr rtlCol="0"/>
          <a:lstStyle/>
          <a:p>
            <a:r>
              <a:rPr lang="ro-RO" dirty="0"/>
              <a:t>Introducere</a:t>
            </a:r>
          </a:p>
        </p:txBody>
      </p:sp>
      <p:sp>
        <p:nvSpPr>
          <p:cNvPr id="6" name="Substituent dată 5">
            <a:extLst>
              <a:ext uri="{FF2B5EF4-FFF2-40B4-BE49-F238E27FC236}">
                <a16:creationId xmlns:a16="http://schemas.microsoft.com/office/drawing/2014/main" id="{71E0AB3F-112C-3505-BE88-6E2430F855FB}"/>
              </a:ext>
            </a:extLst>
          </p:cNvPr>
          <p:cNvSpPr>
            <a:spLocks noGrp="1"/>
          </p:cNvSpPr>
          <p:nvPr>
            <p:ph type="dt" sz="half" idx="10"/>
          </p:nvPr>
        </p:nvSpPr>
        <p:spPr/>
        <p:txBody>
          <a:bodyPr rtlCol="0"/>
          <a:lstStyle/>
          <a:p>
            <a:pPr rtl="0"/>
            <a:r>
              <a:rPr lang="ro-RO" dirty="0"/>
              <a:t>0</a:t>
            </a:r>
            <a:r>
              <a:rPr lang="en-US" dirty="0"/>
              <a:t>1</a:t>
            </a:r>
            <a:r>
              <a:rPr lang="ro-RO" dirty="0"/>
              <a:t>.10.2025</a:t>
            </a:r>
          </a:p>
        </p:txBody>
      </p:sp>
      <p:sp>
        <p:nvSpPr>
          <p:cNvPr id="17" name="CasetăText 16">
            <a:extLst>
              <a:ext uri="{FF2B5EF4-FFF2-40B4-BE49-F238E27FC236}">
                <a16:creationId xmlns:a16="http://schemas.microsoft.com/office/drawing/2014/main" id="{25639DD1-B796-8822-74A7-D40986F4C5AD}"/>
              </a:ext>
            </a:extLst>
          </p:cNvPr>
          <p:cNvSpPr txBox="1"/>
          <p:nvPr/>
        </p:nvSpPr>
        <p:spPr>
          <a:xfrm>
            <a:off x="778643" y="3019344"/>
            <a:ext cx="4017093" cy="2862322"/>
          </a:xfrm>
          <a:prstGeom prst="rect">
            <a:avLst/>
          </a:prstGeom>
          <a:noFill/>
        </p:spPr>
        <p:txBody>
          <a:bodyPr wrap="square">
            <a:spAutoFit/>
          </a:bodyPr>
          <a:lstStyle/>
          <a:p>
            <a:pPr algn="just">
              <a:buNone/>
            </a:pPr>
            <a:r>
              <a:rPr lang="ro-RO" dirty="0"/>
              <a:t>Standardizarea este procesul prin care se stabilesc reguli și dimensiuni comune pentru piese și componente.</a:t>
            </a:r>
          </a:p>
          <a:p>
            <a:pPr algn="just">
              <a:buNone/>
            </a:pPr>
            <a:endParaRPr lang="ro-RO" dirty="0"/>
          </a:p>
          <a:p>
            <a:pPr algn="just"/>
            <a:r>
              <a:rPr lang="ro-RO" b="1" dirty="0">
                <a:solidFill>
                  <a:schemeClr val="bg2"/>
                </a:solidFill>
              </a:rPr>
              <a:t>De ce este necesară?</a:t>
            </a:r>
            <a:r>
              <a:rPr lang="ro-RO" dirty="0">
                <a:solidFill>
                  <a:schemeClr val="bg2"/>
                </a:solidFill>
              </a:rPr>
              <a:t> </a:t>
            </a:r>
            <a:r>
              <a:rPr lang="ro-RO" dirty="0"/>
              <a:t>Pentru ca un șurub produs într-o fabrică din România să se potrivească într-un ansamblu fabricat în Germania, iar o garnitură produsă azi să fie compatibilă cu un robinet fabricat acum 10 ani.</a:t>
            </a:r>
          </a:p>
        </p:txBody>
      </p:sp>
      <p:sp>
        <p:nvSpPr>
          <p:cNvPr id="19" name="CasetăText 18">
            <a:extLst>
              <a:ext uri="{FF2B5EF4-FFF2-40B4-BE49-F238E27FC236}">
                <a16:creationId xmlns:a16="http://schemas.microsoft.com/office/drawing/2014/main" id="{7B5E52BB-03AB-CF07-4CAC-999E8B343CD3}"/>
              </a:ext>
            </a:extLst>
          </p:cNvPr>
          <p:cNvSpPr txBox="1"/>
          <p:nvPr/>
        </p:nvSpPr>
        <p:spPr>
          <a:xfrm>
            <a:off x="5650119" y="1055332"/>
            <a:ext cx="6099242" cy="2031325"/>
          </a:xfrm>
          <a:prstGeom prst="rect">
            <a:avLst/>
          </a:prstGeom>
          <a:noFill/>
        </p:spPr>
        <p:txBody>
          <a:bodyPr wrap="square">
            <a:spAutoFit/>
          </a:bodyPr>
          <a:lstStyle/>
          <a:p>
            <a:pPr algn="just"/>
            <a:r>
              <a:rPr lang="ro-RO" b="1" dirty="0">
                <a:solidFill>
                  <a:schemeClr val="bg2"/>
                </a:solidFill>
              </a:rPr>
              <a:t>Avantaje pentru instalații:</a:t>
            </a:r>
            <a:endParaRPr lang="ro-RO" dirty="0">
              <a:solidFill>
                <a:schemeClr val="bg2"/>
              </a:solidFill>
            </a:endParaRPr>
          </a:p>
          <a:p>
            <a:pPr marL="742950" lvl="1" indent="-285750" algn="just">
              <a:buFont typeface="Arial" panose="020B0604020202020204" pitchFamily="34" charset="0"/>
              <a:buChar char="•"/>
            </a:pPr>
            <a:r>
              <a:rPr lang="ro-RO" dirty="0"/>
              <a:t>Interșanjabilitate (componentele pot fi înlocuite ușor)</a:t>
            </a:r>
          </a:p>
          <a:p>
            <a:pPr marL="742950" lvl="1" indent="-285750" algn="just">
              <a:buFont typeface="Arial" panose="020B0604020202020204" pitchFamily="34" charset="0"/>
              <a:buChar char="•"/>
            </a:pPr>
            <a:r>
              <a:rPr lang="ro-RO" dirty="0"/>
              <a:t>Reducerea costurilor de producție și întreținere</a:t>
            </a:r>
          </a:p>
          <a:p>
            <a:pPr marL="742950" lvl="1" indent="-285750" algn="just">
              <a:buFont typeface="Arial" panose="020B0604020202020204" pitchFamily="34" charset="0"/>
              <a:buChar char="•"/>
            </a:pPr>
            <a:r>
              <a:rPr lang="ro-RO" dirty="0"/>
              <a:t>Siguranță și respectarea normelor tehnice internaționale</a:t>
            </a:r>
          </a:p>
          <a:p>
            <a:pPr algn="just">
              <a:buNone/>
            </a:pPr>
            <a:r>
              <a:rPr lang="ro-RO" b="1" dirty="0">
                <a:solidFill>
                  <a:schemeClr val="bg2"/>
                </a:solidFill>
              </a:rPr>
              <a:t>Exemple de standarde:</a:t>
            </a:r>
            <a:r>
              <a:rPr lang="ro-RO" dirty="0"/>
              <a:t> ISO, DIN, EN, respectiv STAS sau SR pentru România.</a:t>
            </a:r>
          </a:p>
        </p:txBody>
      </p:sp>
      <p:sp>
        <p:nvSpPr>
          <p:cNvPr id="22" name="CasetăText 21">
            <a:extLst>
              <a:ext uri="{FF2B5EF4-FFF2-40B4-BE49-F238E27FC236}">
                <a16:creationId xmlns:a16="http://schemas.microsoft.com/office/drawing/2014/main" id="{0D7ED335-A616-00F9-7DEE-561C379459F7}"/>
              </a:ext>
            </a:extLst>
          </p:cNvPr>
          <p:cNvSpPr txBox="1"/>
          <p:nvPr/>
        </p:nvSpPr>
        <p:spPr>
          <a:xfrm>
            <a:off x="5650119" y="3570396"/>
            <a:ext cx="6099242" cy="2308324"/>
          </a:xfrm>
          <a:prstGeom prst="rect">
            <a:avLst/>
          </a:prstGeom>
          <a:noFill/>
        </p:spPr>
        <p:txBody>
          <a:bodyPr wrap="square">
            <a:spAutoFit/>
          </a:bodyPr>
          <a:lstStyle/>
          <a:p>
            <a:pPr>
              <a:buNone/>
            </a:pPr>
            <a:r>
              <a:rPr lang="ro-RO" b="1" dirty="0">
                <a:solidFill>
                  <a:schemeClr val="bg2"/>
                </a:solidFill>
              </a:rPr>
              <a:t>Exemple de organe de mașini în instalații</a:t>
            </a:r>
          </a:p>
          <a:p>
            <a:pPr algn="just">
              <a:buFont typeface="Arial" panose="020B0604020202020204" pitchFamily="34" charset="0"/>
              <a:buChar char="•"/>
            </a:pPr>
            <a:r>
              <a:rPr lang="ro-RO" b="1" dirty="0"/>
              <a:t>Organe de asamblare:</a:t>
            </a:r>
            <a:r>
              <a:rPr lang="ro-RO" dirty="0"/>
              <a:t> șuruburi, piulițe, nituri, suduri</a:t>
            </a:r>
          </a:p>
          <a:p>
            <a:pPr algn="just">
              <a:buFont typeface="Arial" panose="020B0604020202020204" pitchFamily="34" charset="0"/>
              <a:buChar char="•"/>
            </a:pPr>
            <a:r>
              <a:rPr lang="ro-RO" b="1" dirty="0"/>
              <a:t>Organe de etanșare:</a:t>
            </a:r>
            <a:r>
              <a:rPr lang="ro-RO" dirty="0"/>
              <a:t> garnituri, inele O-ring, presetupe</a:t>
            </a:r>
          </a:p>
          <a:p>
            <a:pPr algn="just">
              <a:buFont typeface="Arial" panose="020B0604020202020204" pitchFamily="34" charset="0"/>
              <a:buChar char="•"/>
            </a:pPr>
            <a:r>
              <a:rPr lang="ro-RO" b="1" dirty="0"/>
              <a:t>Organe de transmisie a mișcării:</a:t>
            </a:r>
            <a:r>
              <a:rPr lang="ro-RO" dirty="0"/>
              <a:t> axe, arbori, rulmenți</a:t>
            </a:r>
          </a:p>
          <a:p>
            <a:pPr algn="just">
              <a:buFont typeface="Arial" panose="020B0604020202020204" pitchFamily="34" charset="0"/>
              <a:buChar char="•"/>
            </a:pPr>
            <a:r>
              <a:rPr lang="ro-RO" b="1" dirty="0"/>
              <a:t>Organe de reglare și siguranță:</a:t>
            </a:r>
            <a:r>
              <a:rPr lang="ro-RO" dirty="0"/>
              <a:t> supape, robinete, clapete de sens</a:t>
            </a:r>
          </a:p>
          <a:p>
            <a:pPr algn="just">
              <a:buNone/>
            </a:pPr>
            <a:r>
              <a:rPr lang="ro-RO" dirty="0">
                <a:solidFill>
                  <a:schemeClr val="tx2"/>
                </a:solidFill>
              </a:rPr>
              <a:t>Toate acestea apar în mod direct în instalații de încălzire, ventilație, apă, gaze, dar și în instalații industriale.</a:t>
            </a:r>
          </a:p>
        </p:txBody>
      </p:sp>
      <p:pic>
        <p:nvPicPr>
          <p:cNvPr id="23" name="Substituent imagine 19" descr="Fundal abstract">
            <a:extLst>
              <a:ext uri="{FF2B5EF4-FFF2-40B4-BE49-F238E27FC236}">
                <a16:creationId xmlns:a16="http://schemas.microsoft.com/office/drawing/2014/main" id="{C09C230E-3DA2-8B27-5917-1F64CE3BD7C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73716" y="527914"/>
            <a:ext cx="3288940" cy="1399070"/>
          </a:xfrm>
          <a:prstGeom prst="rect">
            <a:avLst/>
          </a:prstGeom>
        </p:spPr>
      </p:pic>
    </p:spTree>
    <p:extLst>
      <p:ext uri="{BB962C8B-B14F-4D97-AF65-F5344CB8AC3E}">
        <p14:creationId xmlns:p14="http://schemas.microsoft.com/office/powerpoint/2010/main" val="8906867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48CCC-7E24-0EAD-8BE1-D3CEB60C19FD}"/>
            </a:ext>
          </a:extLst>
        </p:cNvPr>
        <p:cNvGrpSpPr/>
        <p:nvPr/>
      </p:nvGrpSpPr>
      <p:grpSpPr>
        <a:xfrm>
          <a:off x="0" y="0"/>
          <a:ext cx="0" cy="0"/>
          <a:chOff x="0" y="0"/>
          <a:chExt cx="0" cy="0"/>
        </a:xfrm>
      </p:grpSpPr>
      <p:sp>
        <p:nvSpPr>
          <p:cNvPr id="4" name="Substituent număr diapozitiv 3">
            <a:extLst>
              <a:ext uri="{FF2B5EF4-FFF2-40B4-BE49-F238E27FC236}">
                <a16:creationId xmlns:a16="http://schemas.microsoft.com/office/drawing/2014/main" id="{4824BE06-2A8F-1FCE-E55E-74E123BEDC46}"/>
              </a:ext>
            </a:extLst>
          </p:cNvPr>
          <p:cNvSpPr>
            <a:spLocks noGrp="1"/>
          </p:cNvSpPr>
          <p:nvPr>
            <p:ph type="sldNum" sz="quarter" idx="12"/>
          </p:nvPr>
        </p:nvSpPr>
        <p:spPr/>
        <p:txBody>
          <a:bodyPr rtlCol="0"/>
          <a:lstStyle/>
          <a:p>
            <a:pPr rtl="0"/>
            <a:fld id="{8D581BC7-E183-40DB-AC97-C19EA4EB8894}" type="slidenum">
              <a:rPr lang="ro-RO" smtClean="0"/>
              <a:pPr rtl="0"/>
              <a:t>5</a:t>
            </a:fld>
            <a:endParaRPr lang="ro-RO" dirty="0"/>
          </a:p>
        </p:txBody>
      </p:sp>
      <p:sp>
        <p:nvSpPr>
          <p:cNvPr id="3" name="Substituent subsol 2">
            <a:extLst>
              <a:ext uri="{FF2B5EF4-FFF2-40B4-BE49-F238E27FC236}">
                <a16:creationId xmlns:a16="http://schemas.microsoft.com/office/drawing/2014/main" id="{8EBF7FB6-5237-0000-3190-04620D63575E}"/>
              </a:ext>
            </a:extLst>
          </p:cNvPr>
          <p:cNvSpPr>
            <a:spLocks noGrp="1"/>
          </p:cNvSpPr>
          <p:nvPr>
            <p:ph type="ftr" sz="quarter" idx="11"/>
          </p:nvPr>
        </p:nvSpPr>
        <p:spPr/>
        <p:txBody>
          <a:bodyPr rtlCol="0"/>
          <a:lstStyle/>
          <a:p>
            <a:pPr rtl="0"/>
            <a:r>
              <a:rPr lang="ro-RO" noProof="0" dirty="0"/>
              <a:t>Introducere</a:t>
            </a:r>
          </a:p>
        </p:txBody>
      </p:sp>
      <p:sp>
        <p:nvSpPr>
          <p:cNvPr id="2" name="Substituent dată 1">
            <a:extLst>
              <a:ext uri="{FF2B5EF4-FFF2-40B4-BE49-F238E27FC236}">
                <a16:creationId xmlns:a16="http://schemas.microsoft.com/office/drawing/2014/main" id="{4C83D83C-24D4-DB59-7D51-57420C3EF0C3}"/>
              </a:ext>
            </a:extLst>
          </p:cNvPr>
          <p:cNvSpPr>
            <a:spLocks noGrp="1"/>
          </p:cNvSpPr>
          <p:nvPr>
            <p:ph type="dt" sz="half" idx="10"/>
          </p:nvPr>
        </p:nvSpPr>
        <p:spPr/>
        <p:txBody>
          <a:bodyPr rtlCol="0"/>
          <a:lstStyle/>
          <a:p>
            <a:pPr rtl="0"/>
            <a:r>
              <a:rPr lang="ro-RO" dirty="0"/>
              <a:t>0</a:t>
            </a:r>
            <a:r>
              <a:rPr lang="en-US" dirty="0"/>
              <a:t>1</a:t>
            </a:r>
            <a:r>
              <a:rPr lang="ro-RO" dirty="0"/>
              <a:t>.10.2025</a:t>
            </a:r>
          </a:p>
        </p:txBody>
      </p:sp>
      <p:sp>
        <p:nvSpPr>
          <p:cNvPr id="12" name="CasetăText 11">
            <a:extLst>
              <a:ext uri="{FF2B5EF4-FFF2-40B4-BE49-F238E27FC236}">
                <a16:creationId xmlns:a16="http://schemas.microsoft.com/office/drawing/2014/main" id="{45227A2C-6EF3-40AD-6242-18DDD7D5F73F}"/>
              </a:ext>
            </a:extLst>
          </p:cNvPr>
          <p:cNvSpPr txBox="1"/>
          <p:nvPr/>
        </p:nvSpPr>
        <p:spPr>
          <a:xfrm>
            <a:off x="519143" y="289679"/>
            <a:ext cx="6132739" cy="3139321"/>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De ce este util cursul pentru viitorul inginer de instalații?</a:t>
            </a:r>
          </a:p>
          <a:p>
            <a:pPr algn="just"/>
            <a:r>
              <a:rPr lang="ro-RO" noProof="0" dirty="0"/>
              <a:t>La finalul parcurgerii disciplinei:</a:t>
            </a:r>
          </a:p>
          <a:p>
            <a:pPr marL="285750" indent="-285750" algn="just">
              <a:buFont typeface="Arial" panose="020B0604020202020204" pitchFamily="34" charset="0"/>
              <a:buChar char="•"/>
            </a:pPr>
            <a:r>
              <a:rPr lang="ro-RO" noProof="0" dirty="0"/>
              <a:t>O să înțelegeți cum </a:t>
            </a:r>
            <a:r>
              <a:rPr lang="en-US" noProof="0" dirty="0"/>
              <a:t>se </a:t>
            </a:r>
            <a:r>
              <a:rPr lang="ro-RO" noProof="0" dirty="0"/>
              <a:t>confecționează și din ce sunt alcătuite diverse echipamentele și elemente din instalații;</a:t>
            </a:r>
          </a:p>
          <a:p>
            <a:pPr marL="285750" indent="-285750" algn="just">
              <a:buFont typeface="Arial" panose="020B0604020202020204" pitchFamily="34" charset="0"/>
              <a:buChar char="•"/>
            </a:pPr>
            <a:r>
              <a:rPr lang="ro-RO" noProof="0" dirty="0"/>
              <a:t>Veți ști să alegeți componentele corecte, conform standardelor;</a:t>
            </a:r>
          </a:p>
          <a:p>
            <a:pPr marL="285750" indent="-285750" algn="just">
              <a:buFont typeface="Arial" panose="020B0604020202020204" pitchFamily="34" charset="0"/>
              <a:buChar char="•"/>
            </a:pPr>
            <a:r>
              <a:rPr lang="ro-RO" noProof="0" dirty="0"/>
              <a:t>O să aveți o bază solidă pentru discipline viitoare (Rezistența materialelor, Mecanică, Materiale pentru instalații);</a:t>
            </a:r>
          </a:p>
          <a:p>
            <a:pPr marL="285750" indent="-285750" algn="just">
              <a:buFont typeface="Arial" panose="020B0604020202020204" pitchFamily="34" charset="0"/>
              <a:buChar char="•"/>
            </a:pPr>
            <a:r>
              <a:rPr lang="ro-RO" noProof="0" dirty="0"/>
              <a:t>Veți putea să faceți legătura dintre proiectare, execuție și exploatare.</a:t>
            </a:r>
          </a:p>
        </p:txBody>
      </p:sp>
      <p:sp>
        <p:nvSpPr>
          <p:cNvPr id="10" name="CasetăText 9">
            <a:extLst>
              <a:ext uri="{FF2B5EF4-FFF2-40B4-BE49-F238E27FC236}">
                <a16:creationId xmlns:a16="http://schemas.microsoft.com/office/drawing/2014/main" id="{BFF0B262-2A71-DECC-7E74-2DC5D3C7E86E}"/>
              </a:ext>
            </a:extLst>
          </p:cNvPr>
          <p:cNvSpPr txBox="1"/>
          <p:nvPr/>
        </p:nvSpPr>
        <p:spPr>
          <a:xfrm>
            <a:off x="610583" y="3668996"/>
            <a:ext cx="6041299" cy="2308324"/>
          </a:xfrm>
          <a:prstGeom prst="rect">
            <a:avLst/>
          </a:prstGeom>
          <a:noFill/>
        </p:spPr>
        <p:txBody>
          <a:bodyPr wrap="square">
            <a:spAutoFit/>
          </a:bodyPr>
          <a:lstStyle/>
          <a:p>
            <a:r>
              <a:rPr lang="pt-BR" b="1" dirty="0">
                <a:solidFill>
                  <a:schemeClr val="bg2"/>
                </a:solidFill>
                <a:latin typeface="Calibri" panose="020F0502020204030204" pitchFamily="34" charset="0"/>
                <a:ea typeface="Calibri" panose="020F0502020204030204" pitchFamily="34" charset="0"/>
                <a:cs typeface="Calibri" panose="020F0502020204030204" pitchFamily="34" charset="0"/>
              </a:rPr>
              <a:t>Tehnologii mecanice de interes pentru instalații</a:t>
            </a:r>
            <a:endParaRPr lang="ro-RO"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r>
              <a:rPr lang="ro-RO" b="1" dirty="0">
                <a:solidFill>
                  <a:schemeClr val="tx2"/>
                </a:solidFill>
              </a:rPr>
              <a:t>Asamblări nedemontabile</a:t>
            </a:r>
          </a:p>
          <a:p>
            <a:pPr marL="285750" indent="-285750">
              <a:buFont typeface="Courier New" panose="02070309020205020404" pitchFamily="49" charset="0"/>
              <a:buChar char="o"/>
            </a:pPr>
            <a:r>
              <a:rPr lang="ro-RO" dirty="0"/>
              <a:t>Nituire, sudare, lipire, încleiere</a:t>
            </a:r>
          </a:p>
          <a:p>
            <a:endParaRPr lang="ro-RO" dirty="0"/>
          </a:p>
          <a:p>
            <a:pPr algn="just"/>
            <a:r>
              <a:rPr lang="ro-RO" b="1" dirty="0">
                <a:solidFill>
                  <a:schemeClr val="tx2"/>
                </a:solidFill>
              </a:rPr>
              <a:t>Asamblări demontabile</a:t>
            </a:r>
          </a:p>
          <a:p>
            <a:pPr marL="285750" indent="-285750" algn="just">
              <a:buFont typeface="Courier New" panose="02070309020205020404" pitchFamily="49" charset="0"/>
              <a:buChar char="o"/>
            </a:pPr>
            <a:r>
              <a:rPr lang="ro-RO" dirty="0"/>
              <a:t>Șuruburi, piulițe</a:t>
            </a:r>
          </a:p>
          <a:p>
            <a:pPr marL="285750" indent="-285750" algn="just">
              <a:buFont typeface="Courier New" panose="02070309020205020404" pitchFamily="49" charset="0"/>
              <a:buChar char="o"/>
            </a:pPr>
            <a:r>
              <a:rPr lang="ro-RO" dirty="0"/>
              <a:t>Fitinguri cu filet sau racorduri rapide </a:t>
            </a:r>
          </a:p>
          <a:p>
            <a:endParaRPr lang="ro-RO" dirty="0"/>
          </a:p>
        </p:txBody>
      </p:sp>
      <p:sp>
        <p:nvSpPr>
          <p:cNvPr id="13" name="CasetăText 12">
            <a:extLst>
              <a:ext uri="{FF2B5EF4-FFF2-40B4-BE49-F238E27FC236}">
                <a16:creationId xmlns:a16="http://schemas.microsoft.com/office/drawing/2014/main" id="{C36D63F0-B63C-1146-7557-BFB7EB211A85}"/>
              </a:ext>
            </a:extLst>
          </p:cNvPr>
          <p:cNvSpPr txBox="1"/>
          <p:nvPr/>
        </p:nvSpPr>
        <p:spPr>
          <a:xfrm>
            <a:off x="7252771" y="230167"/>
            <a:ext cx="4434495" cy="5632311"/>
          </a:xfrm>
          <a:prstGeom prst="rect">
            <a:avLst/>
          </a:prstGeom>
          <a:noFill/>
        </p:spPr>
        <p:txBody>
          <a:bodyPr wrap="square">
            <a:spAutoFit/>
          </a:bodyPr>
          <a:lstStyle/>
          <a:p>
            <a:pPr algn="just"/>
            <a:endParaRPr lang="ro-RO" dirty="0"/>
          </a:p>
          <a:p>
            <a:pPr algn="just"/>
            <a:r>
              <a:rPr lang="ro-RO" b="1" dirty="0">
                <a:solidFill>
                  <a:schemeClr val="tx2"/>
                </a:solidFill>
              </a:rPr>
              <a:t>Tehnologii pentru țevi plastice și compozite</a:t>
            </a:r>
          </a:p>
          <a:p>
            <a:pPr marL="285750" indent="-285750" algn="just">
              <a:buFont typeface="Courier New" panose="02070309020205020404" pitchFamily="49" charset="0"/>
              <a:buChar char="o"/>
            </a:pPr>
            <a:r>
              <a:rPr lang="ro-RO" dirty="0"/>
              <a:t>Termofuziune (PPR)</a:t>
            </a:r>
          </a:p>
          <a:p>
            <a:pPr marL="285750" indent="-285750" algn="just">
              <a:buFont typeface="Courier New" panose="02070309020205020404" pitchFamily="49" charset="0"/>
              <a:buChar char="o"/>
            </a:pPr>
            <a:r>
              <a:rPr lang="ro-RO" dirty="0"/>
              <a:t>Electrofuziune (PE-HD)</a:t>
            </a:r>
          </a:p>
          <a:p>
            <a:pPr marL="285750" indent="-285750" algn="just">
              <a:buFont typeface="Courier New" panose="02070309020205020404" pitchFamily="49" charset="0"/>
              <a:buChar char="o"/>
            </a:pPr>
            <a:r>
              <a:rPr lang="ro-RO" dirty="0"/>
              <a:t>Sudare cap la cap </a:t>
            </a:r>
          </a:p>
          <a:p>
            <a:pPr marL="285750" indent="-285750" algn="just">
              <a:buFont typeface="Courier New" panose="02070309020205020404" pitchFamily="49" charset="0"/>
              <a:buChar char="o"/>
            </a:pPr>
            <a:r>
              <a:rPr lang="ro-RO" dirty="0"/>
              <a:t>Sistem Q&amp;E (PE-</a:t>
            </a:r>
            <a:r>
              <a:rPr lang="ro-RO" dirty="0" err="1"/>
              <a:t>Xa</a:t>
            </a:r>
            <a:r>
              <a:rPr lang="ro-RO" dirty="0"/>
              <a:t>) </a:t>
            </a:r>
          </a:p>
          <a:p>
            <a:pPr algn="just"/>
            <a:endParaRPr lang="ro-RO" dirty="0"/>
          </a:p>
          <a:p>
            <a:pPr algn="just"/>
            <a:r>
              <a:rPr lang="ro-RO" b="1" dirty="0">
                <a:solidFill>
                  <a:schemeClr val="tx2"/>
                </a:solidFill>
              </a:rPr>
              <a:t>Tehnologii pentru țevi metalice</a:t>
            </a:r>
          </a:p>
          <a:p>
            <a:pPr marL="285750" indent="-285750" algn="just">
              <a:buFont typeface="Courier New" panose="02070309020205020404" pitchFamily="49" charset="0"/>
              <a:buChar char="o"/>
            </a:pPr>
            <a:r>
              <a:rPr lang="ro-RO" dirty="0"/>
              <a:t>Sudare prin lipire moale sau tare </a:t>
            </a:r>
          </a:p>
          <a:p>
            <a:pPr marL="285750" indent="-285750" algn="just">
              <a:buFont typeface="Courier New" panose="02070309020205020404" pitchFamily="49" charset="0"/>
              <a:buChar char="o"/>
            </a:pPr>
            <a:r>
              <a:rPr lang="ro-RO" dirty="0"/>
              <a:t>Presare/sertizare </a:t>
            </a:r>
          </a:p>
          <a:p>
            <a:pPr algn="just"/>
            <a:endParaRPr lang="ro-RO" dirty="0"/>
          </a:p>
          <a:p>
            <a:pPr algn="just"/>
            <a:r>
              <a:rPr lang="ro-RO" b="1" dirty="0">
                <a:solidFill>
                  <a:schemeClr val="tx2"/>
                </a:solidFill>
              </a:rPr>
              <a:t>Alte aspecte importante</a:t>
            </a:r>
          </a:p>
          <a:p>
            <a:pPr marL="285750" indent="-285750" algn="just">
              <a:buFont typeface="Wingdings" panose="05000000000000000000" pitchFamily="2" charset="2"/>
              <a:buChar char="§"/>
            </a:pPr>
            <a:r>
              <a:rPr lang="ro-RO" dirty="0">
                <a:solidFill>
                  <a:schemeClr val="bg2"/>
                </a:solidFill>
              </a:rPr>
              <a:t>Alegerea corectă a materialelor </a:t>
            </a:r>
            <a:r>
              <a:rPr lang="ro-RO" dirty="0"/>
              <a:t>(cupru, PPR, PE-</a:t>
            </a:r>
            <a:r>
              <a:rPr lang="ro-RO" dirty="0" err="1"/>
              <a:t>Xa</a:t>
            </a:r>
            <a:r>
              <a:rPr lang="ro-RO" dirty="0"/>
              <a:t>, oțel, compozite) în funcție de aplicație.</a:t>
            </a:r>
          </a:p>
          <a:p>
            <a:pPr marL="285750" indent="-285750" algn="just">
              <a:buFont typeface="Wingdings" panose="05000000000000000000" pitchFamily="2" charset="2"/>
              <a:buChar char="§"/>
            </a:pPr>
            <a:r>
              <a:rPr lang="ro-RO" dirty="0">
                <a:solidFill>
                  <a:schemeClr val="bg2"/>
                </a:solidFill>
              </a:rPr>
              <a:t>Considerarea factorilor de durabilitate</a:t>
            </a:r>
            <a:r>
              <a:rPr lang="ro-RO" dirty="0"/>
              <a:t>, rezistență mecanică, etanșeitate și siguranță.</a:t>
            </a:r>
          </a:p>
          <a:p>
            <a:pPr marL="285750" indent="-285750" algn="just">
              <a:buFont typeface="Wingdings" panose="05000000000000000000" pitchFamily="2" charset="2"/>
              <a:buChar char="§"/>
            </a:pPr>
            <a:r>
              <a:rPr lang="ro-RO" dirty="0">
                <a:solidFill>
                  <a:schemeClr val="bg2"/>
                </a:solidFill>
              </a:rPr>
              <a:t>Impactul asupra mediului </a:t>
            </a:r>
            <a:r>
              <a:rPr lang="ro-RO" dirty="0"/>
              <a:t>(amprenta de carbon, reciclabilitatea materialelor).</a:t>
            </a:r>
          </a:p>
        </p:txBody>
      </p:sp>
    </p:spTree>
    <p:extLst>
      <p:ext uri="{BB962C8B-B14F-4D97-AF65-F5344CB8AC3E}">
        <p14:creationId xmlns:p14="http://schemas.microsoft.com/office/powerpoint/2010/main" val="107514701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D4B26A0-76B0-4D92-8A3B-F4FB7FCBBD52}"/>
              </a:ext>
            </a:extLst>
          </p:cNvPr>
          <p:cNvSpPr>
            <a:spLocks noGrp="1"/>
          </p:cNvSpPr>
          <p:nvPr>
            <p:ph type="title"/>
          </p:nvPr>
        </p:nvSpPr>
        <p:spPr/>
        <p:txBody>
          <a:bodyPr rtlCol="0">
            <a:normAutofit/>
          </a:bodyPr>
          <a:lstStyle/>
          <a:p>
            <a:pPr rtl="0"/>
            <a:r>
              <a:rPr lang="ro-RO" sz="3000" dirty="0"/>
              <a:t>DEFINIȚII</a:t>
            </a:r>
          </a:p>
        </p:txBody>
      </p:sp>
      <p:sp>
        <p:nvSpPr>
          <p:cNvPr id="3" name="Substituent text 2">
            <a:extLst>
              <a:ext uri="{FF2B5EF4-FFF2-40B4-BE49-F238E27FC236}">
                <a16:creationId xmlns:a16="http://schemas.microsoft.com/office/drawing/2014/main" id="{A50184F8-7D3E-4F39-85DA-53F65AF618F6}"/>
              </a:ext>
            </a:extLst>
          </p:cNvPr>
          <p:cNvSpPr>
            <a:spLocks noGrp="1"/>
          </p:cNvSpPr>
          <p:nvPr>
            <p:ph type="body" idx="1"/>
          </p:nvPr>
        </p:nvSpPr>
        <p:spPr/>
        <p:txBody>
          <a:bodyPr rtlCol="0">
            <a:normAutofit/>
          </a:bodyPr>
          <a:lstStyle/>
          <a:p>
            <a:pPr rtl="0"/>
            <a:r>
              <a:rPr lang="ro-RO" sz="2000" b="1" i="0" u="none" strike="noStrike" baseline="0" dirty="0">
                <a:ea typeface="Calibri" panose="020F0502020204030204" pitchFamily="34" charset="0"/>
                <a:cs typeface="Calibri" panose="020F0502020204030204" pitchFamily="34" charset="0"/>
              </a:rPr>
              <a:t>Organele de ma</a:t>
            </a:r>
            <a:r>
              <a:rPr lang="ro-RO" sz="2000" b="0" i="0" u="none" strike="noStrike" baseline="0" dirty="0">
                <a:ea typeface="Calibri" panose="020F0502020204030204" pitchFamily="34" charset="0"/>
                <a:cs typeface="Calibri" panose="020F0502020204030204" pitchFamily="34" charset="0"/>
              </a:rPr>
              <a:t>ș</a:t>
            </a:r>
            <a:r>
              <a:rPr lang="ro-RO" sz="2000" b="1" i="0" u="none" strike="noStrike" baseline="0" dirty="0">
                <a:ea typeface="Calibri" panose="020F0502020204030204" pitchFamily="34" charset="0"/>
                <a:cs typeface="Calibri" panose="020F0502020204030204" pitchFamily="34" charset="0"/>
              </a:rPr>
              <a:t>ini</a:t>
            </a:r>
            <a:endParaRPr lang="ro-RO" sz="2000" dirty="0">
              <a:ea typeface="Calibri" panose="020F0502020204030204" pitchFamily="34" charset="0"/>
              <a:cs typeface="Calibri" panose="020F0502020204030204" pitchFamily="34" charset="0"/>
            </a:endParaRPr>
          </a:p>
        </p:txBody>
      </p:sp>
      <p:sp>
        <p:nvSpPr>
          <p:cNvPr id="5" name="Substituent text 4">
            <a:extLst>
              <a:ext uri="{FF2B5EF4-FFF2-40B4-BE49-F238E27FC236}">
                <a16:creationId xmlns:a16="http://schemas.microsoft.com/office/drawing/2014/main" id="{C7BC30F8-1890-4494-869A-DCD11E9F5FF4}"/>
              </a:ext>
            </a:extLst>
          </p:cNvPr>
          <p:cNvSpPr>
            <a:spLocks noGrp="1"/>
          </p:cNvSpPr>
          <p:nvPr>
            <p:ph type="body" idx="14"/>
          </p:nvPr>
        </p:nvSpPr>
        <p:spPr>
          <a:xfrm>
            <a:off x="826770" y="3619967"/>
            <a:ext cx="5169444" cy="1554706"/>
          </a:xfrm>
        </p:spPr>
        <p:txBody>
          <a:bodyPr vert="horz" lIns="0" tIns="0" rIns="0" bIns="0" rtlCol="0" anchor="t">
            <a:noAutofit/>
          </a:bodyPr>
          <a:lstStyle/>
          <a:p>
            <a:pPr algn="just"/>
            <a:r>
              <a:rPr lang="ro-RO" sz="2000">
                <a:ea typeface="Calibri"/>
                <a:cs typeface="Calibri"/>
              </a:rPr>
              <a:t>S</a:t>
            </a:r>
            <a:r>
              <a:rPr lang="ro-RO" sz="2000" b="0" i="0" u="none" strike="noStrike" baseline="0">
                <a:ea typeface="Calibri"/>
                <a:cs typeface="Calibri"/>
              </a:rPr>
              <a:t>unt </a:t>
            </a:r>
            <a:r>
              <a:rPr lang="ro-RO" sz="2000">
                <a:ea typeface="Calibri"/>
                <a:cs typeface="Calibri"/>
              </a:rPr>
              <a:t>părți componente</a:t>
            </a:r>
            <a:r>
              <a:rPr lang="ro-RO" sz="2000" b="0" i="0" u="none" strike="noStrike" baseline="0">
                <a:ea typeface="Calibri"/>
                <a:cs typeface="Calibri"/>
              </a:rPr>
              <a:t> ale mașinilor si utilajelor, </a:t>
            </a:r>
            <a:r>
              <a:rPr lang="ro-RO" sz="2000" b="0" i="0" u="none" strike="noStrike" baseline="0" dirty="0">
                <a:ea typeface="Calibri"/>
                <a:cs typeface="Calibri"/>
              </a:rPr>
              <a:t>care pot fi calculate, proiectate și executate separat, </a:t>
            </a:r>
            <a:r>
              <a:rPr lang="ro-RO" sz="2000" dirty="0">
                <a:ea typeface="Calibri"/>
                <a:cs typeface="Calibri"/>
              </a:rPr>
              <a:t>ț</a:t>
            </a:r>
            <a:r>
              <a:rPr lang="ro-RO" sz="2000" b="0" i="0" u="none" strike="noStrike" baseline="0" dirty="0">
                <a:ea typeface="Calibri"/>
                <a:cs typeface="Calibri"/>
              </a:rPr>
              <a:t>inându-se seamă de condițiile de funcționare ale acestora în cadrul ansamblului din care fac parte. </a:t>
            </a:r>
            <a:r>
              <a:rPr lang="en-US" sz="2000" dirty="0">
                <a:ea typeface="Calibri"/>
                <a:cs typeface="Calibri"/>
              </a:rPr>
              <a:t>[</a:t>
            </a:r>
            <a:r>
              <a:rPr lang="ro-RO" sz="2000" dirty="0">
                <a:ea typeface="Calibri"/>
                <a:cs typeface="Calibri"/>
              </a:rPr>
              <a:t>1</a:t>
            </a:r>
            <a:r>
              <a:rPr lang="en-US" sz="2000" dirty="0">
                <a:ea typeface="Calibri"/>
                <a:cs typeface="Calibri"/>
              </a:rPr>
              <a:t>]</a:t>
            </a:r>
            <a:endParaRPr lang="ro-RO" sz="2000" dirty="0">
              <a:ea typeface="Calibri"/>
              <a:cs typeface="Calibri"/>
            </a:endParaRPr>
          </a:p>
        </p:txBody>
      </p:sp>
      <p:pic>
        <p:nvPicPr>
          <p:cNvPr id="20" name="Substituent imagine 19" descr="Fundal abstract">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778643" y="527915"/>
            <a:ext cx="3288940" cy="1399070"/>
          </a:xfrm>
        </p:spPr>
      </p:pic>
      <p:sp>
        <p:nvSpPr>
          <p:cNvPr id="8" name="Substituent număr diapozitiv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rtlCol="0"/>
          <a:lstStyle/>
          <a:p>
            <a:pPr rtl="0"/>
            <a:fld id="{8D581BC7-E183-40DB-AC97-C19EA4EB8894}" type="slidenum">
              <a:rPr lang="ro-RO" smtClean="0"/>
              <a:pPr rtl="0"/>
              <a:t>6</a:t>
            </a:fld>
            <a:endParaRPr lang="ro-RO" dirty="0"/>
          </a:p>
        </p:txBody>
      </p:sp>
      <p:sp>
        <p:nvSpPr>
          <p:cNvPr id="7" name="Substituent subsol 6">
            <a:extLst>
              <a:ext uri="{FF2B5EF4-FFF2-40B4-BE49-F238E27FC236}">
                <a16:creationId xmlns:a16="http://schemas.microsoft.com/office/drawing/2014/main" id="{80B83D80-B29B-48B9-9B34-76AD9399E64D}"/>
              </a:ext>
            </a:extLst>
          </p:cNvPr>
          <p:cNvSpPr>
            <a:spLocks noGrp="1"/>
          </p:cNvSpPr>
          <p:nvPr>
            <p:ph type="ftr" sz="quarter" idx="11"/>
          </p:nvPr>
        </p:nvSpPr>
        <p:spPr/>
        <p:txBody>
          <a:bodyPr rtlCol="0"/>
          <a:lstStyle/>
          <a:p>
            <a:pPr rtl="0"/>
            <a:r>
              <a:rPr lang="ro-RO" dirty="0"/>
              <a:t>Definiții</a:t>
            </a:r>
          </a:p>
        </p:txBody>
      </p:sp>
      <p:sp>
        <p:nvSpPr>
          <p:cNvPr id="6" name="Substituent dată 5">
            <a:extLst>
              <a:ext uri="{FF2B5EF4-FFF2-40B4-BE49-F238E27FC236}">
                <a16:creationId xmlns:a16="http://schemas.microsoft.com/office/drawing/2014/main" id="{5EC88EDC-DE1B-4E22-AB2A-B461D5C81354}"/>
              </a:ext>
            </a:extLst>
          </p:cNvPr>
          <p:cNvSpPr>
            <a:spLocks noGrp="1"/>
          </p:cNvSpPr>
          <p:nvPr>
            <p:ph type="dt" sz="half" idx="10"/>
          </p:nvPr>
        </p:nvSpPr>
        <p:spPr/>
        <p:txBody>
          <a:bodyPr rtlCol="0"/>
          <a:lstStyle/>
          <a:p>
            <a:pPr rtl="0"/>
            <a:r>
              <a:rPr lang="ro-RO" dirty="0"/>
              <a:t>01.10.2025</a:t>
            </a:r>
          </a:p>
        </p:txBody>
      </p:sp>
      <p:sp>
        <p:nvSpPr>
          <p:cNvPr id="12" name="CasetăText 11">
            <a:extLst>
              <a:ext uri="{FF2B5EF4-FFF2-40B4-BE49-F238E27FC236}">
                <a16:creationId xmlns:a16="http://schemas.microsoft.com/office/drawing/2014/main" id="{C2305766-616E-790B-8F91-5270D6D2B70E}"/>
              </a:ext>
            </a:extLst>
          </p:cNvPr>
          <p:cNvSpPr txBox="1"/>
          <p:nvPr/>
        </p:nvSpPr>
        <p:spPr>
          <a:xfrm>
            <a:off x="6737726" y="773468"/>
            <a:ext cx="5021940" cy="4708981"/>
          </a:xfrm>
          <a:prstGeom prst="rect">
            <a:avLst/>
          </a:prstGeom>
          <a:noFill/>
        </p:spPr>
        <p:txBody>
          <a:bodyPr wrap="square">
            <a:spAutoFit/>
          </a:bodyPr>
          <a:lstStyle/>
          <a:p>
            <a:pPr algn="just"/>
            <a:r>
              <a:rPr lang="ro-RO" sz="2000" b="1" i="0" u="none" strike="noStrike" baseline="0" dirty="0">
                <a:solidFill>
                  <a:schemeClr val="tx2"/>
                </a:solidFill>
                <a:ea typeface="Calibri" panose="020F0502020204030204" pitchFamily="34" charset="0"/>
                <a:cs typeface="Calibri" panose="020F0502020204030204" pitchFamily="34" charset="0"/>
              </a:rPr>
              <a:t>Din punct de vedere al complexității</a:t>
            </a:r>
            <a:r>
              <a:rPr lang="ro-RO" sz="2000" b="0" i="0" u="none" strike="noStrike" baseline="0" dirty="0">
                <a:solidFill>
                  <a:schemeClr val="tx2"/>
                </a:solidFill>
                <a:ea typeface="Calibri" panose="020F0502020204030204" pitchFamily="34" charset="0"/>
                <a:cs typeface="Calibri" panose="020F0502020204030204" pitchFamily="34" charset="0"/>
              </a:rPr>
              <a:t>, organele de mașini pot fi:</a:t>
            </a:r>
          </a:p>
          <a:p>
            <a:pPr marL="342900" indent="-342900" algn="just">
              <a:buFont typeface="Arial" panose="020B0604020202020204" pitchFamily="34" charset="0"/>
              <a:buChar char="•"/>
            </a:pPr>
            <a:r>
              <a:rPr lang="ro-RO" sz="2000" b="1" i="1" u="sng" strike="noStrike" baseline="0" dirty="0">
                <a:solidFill>
                  <a:schemeClr val="tx2"/>
                </a:solidFill>
                <a:ea typeface="Calibri" panose="020F0502020204030204" pitchFamily="34" charset="0"/>
                <a:cs typeface="Calibri" panose="020F0502020204030204" pitchFamily="34" charset="0"/>
              </a:rPr>
              <a:t>simple</a:t>
            </a:r>
            <a:r>
              <a:rPr lang="ro-RO" sz="2000" b="0" i="1" u="none" strike="noStrike" baseline="0" dirty="0">
                <a:solidFill>
                  <a:schemeClr val="tx2"/>
                </a:solidFill>
                <a:ea typeface="Calibri" panose="020F0502020204030204" pitchFamily="34" charset="0"/>
                <a:cs typeface="Calibri" panose="020F0502020204030204" pitchFamily="34" charset="0"/>
              </a:rPr>
              <a:t> </a:t>
            </a:r>
            <a:r>
              <a:rPr lang="ro-RO" sz="2000" b="0" i="0" u="none" strike="noStrike" baseline="0" dirty="0">
                <a:solidFill>
                  <a:schemeClr val="tx2"/>
                </a:solidFill>
                <a:ea typeface="Calibri" panose="020F0502020204030204" pitchFamily="34" charset="0"/>
                <a:cs typeface="Calibri" panose="020F0502020204030204" pitchFamily="34" charset="0"/>
              </a:rPr>
              <a:t>– formate dintr-o singură pies</a:t>
            </a:r>
            <a:r>
              <a:rPr lang="ro-RO" sz="2000" dirty="0">
                <a:solidFill>
                  <a:schemeClr val="tx2"/>
                </a:solidFill>
                <a:ea typeface="Calibri" panose="020F0502020204030204" pitchFamily="34" charset="0"/>
                <a:cs typeface="Calibri" panose="020F0502020204030204" pitchFamily="34" charset="0"/>
              </a:rPr>
              <a:t>ă</a:t>
            </a:r>
            <a:r>
              <a:rPr lang="ro-RO" sz="2000" b="0" i="0" u="none" strike="noStrike" baseline="0" dirty="0">
                <a:solidFill>
                  <a:schemeClr val="tx2"/>
                </a:solidFill>
                <a:ea typeface="Calibri" panose="020F0502020204030204" pitchFamily="34" charset="0"/>
                <a:cs typeface="Calibri" panose="020F0502020204030204" pitchFamily="34" charset="0"/>
              </a:rPr>
              <a:t> </a:t>
            </a:r>
            <a:r>
              <a:rPr lang="ro-RO" sz="2000" b="0" i="1" u="none" strike="noStrike" baseline="0" dirty="0">
                <a:solidFill>
                  <a:schemeClr val="tx2"/>
                </a:solidFill>
                <a:ea typeface="Calibri" panose="020F0502020204030204" pitchFamily="34" charset="0"/>
                <a:cs typeface="Calibri" panose="020F0502020204030204" pitchFamily="34" charset="0"/>
              </a:rPr>
              <a:t>(exemple: </a:t>
            </a:r>
            <a:r>
              <a:rPr lang="ro-RO" sz="2000" b="1" i="1" u="none" strike="noStrike" baseline="0" dirty="0">
                <a:solidFill>
                  <a:schemeClr val="tx2"/>
                </a:solidFill>
                <a:ea typeface="Calibri" panose="020F0502020204030204" pitchFamily="34" charset="0"/>
                <a:cs typeface="Calibri" panose="020F0502020204030204" pitchFamily="34" charset="0"/>
              </a:rPr>
              <a:t>șurubul, piulița, șaiba </a:t>
            </a:r>
            <a:r>
              <a:rPr lang="ro-RO" sz="2000" b="0" i="1" u="none" strike="noStrike" baseline="0" dirty="0">
                <a:solidFill>
                  <a:schemeClr val="tx2"/>
                </a:solidFill>
                <a:ea typeface="Calibri" panose="020F0502020204030204" pitchFamily="34" charset="0"/>
                <a:cs typeface="Calibri" panose="020F0502020204030204" pitchFamily="34" charset="0"/>
              </a:rPr>
              <a:t>etc.);</a:t>
            </a:r>
          </a:p>
          <a:p>
            <a:pPr marL="342900" indent="-342900" algn="just">
              <a:buFont typeface="Arial" panose="020B0604020202020204" pitchFamily="34" charset="0"/>
              <a:buChar char="•"/>
            </a:pPr>
            <a:r>
              <a:rPr lang="ro-RO" sz="2000" b="1" i="1" u="sng" strike="noStrike" baseline="0" dirty="0">
                <a:solidFill>
                  <a:schemeClr val="tx2"/>
                </a:solidFill>
                <a:ea typeface="Calibri" panose="020F0502020204030204" pitchFamily="34" charset="0"/>
                <a:cs typeface="Calibri" panose="020F0502020204030204" pitchFamily="34" charset="0"/>
              </a:rPr>
              <a:t>compuse</a:t>
            </a:r>
            <a:r>
              <a:rPr lang="ro-RO" sz="2000" b="0" i="1" u="none" strike="noStrike" baseline="0" dirty="0">
                <a:solidFill>
                  <a:schemeClr val="tx2"/>
                </a:solidFill>
                <a:ea typeface="Calibri" panose="020F0502020204030204" pitchFamily="34" charset="0"/>
                <a:cs typeface="Calibri" panose="020F0502020204030204" pitchFamily="34" charset="0"/>
              </a:rPr>
              <a:t> </a:t>
            </a:r>
            <a:r>
              <a:rPr lang="ro-RO" sz="2000" b="0" i="0" u="none" strike="noStrike" baseline="0" dirty="0">
                <a:solidFill>
                  <a:schemeClr val="tx2"/>
                </a:solidFill>
                <a:ea typeface="Calibri" panose="020F0502020204030204" pitchFamily="34" charset="0"/>
                <a:cs typeface="Calibri" panose="020F0502020204030204" pitchFamily="34" charset="0"/>
              </a:rPr>
              <a:t>– formate din mai multe piese, care constituie un element unitar din punct de </a:t>
            </a:r>
            <a:r>
              <a:rPr lang="en-US" sz="2000" b="0" i="0" u="none" strike="noStrike" baseline="0" dirty="0">
                <a:solidFill>
                  <a:schemeClr val="tx2"/>
                </a:solidFill>
                <a:ea typeface="Calibri" panose="020F0502020204030204" pitchFamily="34" charset="0"/>
                <a:cs typeface="Calibri" panose="020F0502020204030204" pitchFamily="34" charset="0"/>
              </a:rPr>
              <a:t>v</a:t>
            </a:r>
            <a:r>
              <a:rPr lang="ro-RO" sz="2000" b="0" i="0" u="none" strike="noStrike" baseline="0" dirty="0">
                <a:solidFill>
                  <a:schemeClr val="tx2"/>
                </a:solidFill>
                <a:ea typeface="Calibri" panose="020F0502020204030204" pitchFamily="34" charset="0"/>
                <a:cs typeface="Calibri" panose="020F0502020204030204" pitchFamily="34" charset="0"/>
              </a:rPr>
              <a:t>edere</a:t>
            </a:r>
            <a:r>
              <a:rPr lang="en-US" sz="2000" b="0" i="0" u="none" strike="noStrike" baseline="0" dirty="0">
                <a:solidFill>
                  <a:schemeClr val="tx2"/>
                </a:solidFill>
                <a:ea typeface="Calibri" panose="020F0502020204030204" pitchFamily="34" charset="0"/>
                <a:cs typeface="Calibri" panose="020F0502020204030204" pitchFamily="34" charset="0"/>
              </a:rPr>
              <a:t> </a:t>
            </a:r>
            <a:r>
              <a:rPr lang="ro-RO" sz="2000" b="0" i="0" u="none" strike="noStrike" baseline="0" dirty="0">
                <a:solidFill>
                  <a:schemeClr val="tx2"/>
                </a:solidFill>
                <a:ea typeface="Calibri" panose="020F0502020204030204" pitchFamily="34" charset="0"/>
                <a:cs typeface="Calibri" panose="020F0502020204030204" pitchFamily="34" charset="0"/>
              </a:rPr>
              <a:t>constructiv și funcțional </a:t>
            </a:r>
            <a:r>
              <a:rPr lang="ro-RO" sz="2000" b="0" i="1" u="none" strike="noStrike" baseline="0" dirty="0">
                <a:solidFill>
                  <a:schemeClr val="tx2"/>
                </a:solidFill>
                <a:ea typeface="Calibri" panose="020F0502020204030204" pitchFamily="34" charset="0"/>
                <a:cs typeface="Calibri" panose="020F0502020204030204" pitchFamily="34" charset="0"/>
              </a:rPr>
              <a:t>(</a:t>
            </a:r>
            <a:r>
              <a:rPr lang="ro-RO" sz="2000" b="1" i="1" u="none" strike="noStrike" baseline="0" dirty="0">
                <a:solidFill>
                  <a:schemeClr val="tx2"/>
                </a:solidFill>
                <a:ea typeface="Calibri" panose="020F0502020204030204" pitchFamily="34" charset="0"/>
                <a:cs typeface="Calibri" panose="020F0502020204030204" pitchFamily="34" charset="0"/>
              </a:rPr>
              <a:t>vană de amestec, supapă de siguranță, reductor de presiune</a:t>
            </a:r>
            <a:r>
              <a:rPr lang="ro-RO" sz="2000" b="0" i="1" u="none" strike="noStrike" baseline="0" dirty="0">
                <a:solidFill>
                  <a:schemeClr val="tx2"/>
                </a:solidFill>
                <a:ea typeface="Calibri" panose="020F0502020204030204" pitchFamily="34" charset="0"/>
                <a:cs typeface="Calibri" panose="020F0502020204030204" pitchFamily="34" charset="0"/>
              </a:rPr>
              <a:t> etc.).</a:t>
            </a:r>
            <a:endParaRPr lang="en-US" sz="2000" b="0" i="1" u="none" strike="noStrike" baseline="0" dirty="0">
              <a:solidFill>
                <a:schemeClr val="tx2"/>
              </a:solidFill>
              <a:ea typeface="Calibri" panose="020F0502020204030204" pitchFamily="34" charset="0"/>
              <a:cs typeface="Calibri" panose="020F0502020204030204" pitchFamily="34" charset="0"/>
            </a:endParaRPr>
          </a:p>
          <a:p>
            <a:pPr algn="just"/>
            <a:endParaRPr lang="ro-RO" sz="2000" b="0" i="0" u="none" strike="noStrike" baseline="0" dirty="0">
              <a:solidFill>
                <a:schemeClr val="tx2"/>
              </a:solidFill>
              <a:ea typeface="Calibri" panose="020F0502020204030204" pitchFamily="34" charset="0"/>
              <a:cs typeface="Calibri" panose="020F0502020204030204" pitchFamily="34" charset="0"/>
            </a:endParaRPr>
          </a:p>
          <a:p>
            <a:pPr algn="just"/>
            <a:r>
              <a:rPr lang="ro-RO" sz="2000" b="1" i="0" u="none" strike="noStrike" baseline="0" dirty="0">
                <a:ea typeface="Calibri" panose="020F0502020204030204" pitchFamily="34" charset="0"/>
                <a:cs typeface="Calibri" panose="020F0502020204030204" pitchFamily="34" charset="0"/>
              </a:rPr>
              <a:t>Construcția organelor de mașini compuse </a:t>
            </a:r>
            <a:r>
              <a:rPr lang="ro-RO" sz="2000" b="0" i="0" u="none" strike="noStrike" baseline="0" dirty="0">
                <a:solidFill>
                  <a:schemeClr val="tx2"/>
                </a:solidFill>
                <a:ea typeface="Calibri" panose="020F0502020204030204" pitchFamily="34" charset="0"/>
                <a:cs typeface="Calibri" panose="020F0502020204030204" pitchFamily="34" charset="0"/>
              </a:rPr>
              <a:t>este impusă de economia de materiale scumpe și/sau</a:t>
            </a:r>
            <a:r>
              <a:rPr lang="en-US" sz="2000" b="0" i="0" u="none" strike="noStrike" baseline="0" dirty="0">
                <a:solidFill>
                  <a:schemeClr val="tx2"/>
                </a:solidFill>
                <a:ea typeface="Calibri" panose="020F0502020204030204" pitchFamily="34" charset="0"/>
                <a:cs typeface="Calibri" panose="020F0502020204030204" pitchFamily="34" charset="0"/>
              </a:rPr>
              <a:t> </a:t>
            </a:r>
            <a:r>
              <a:rPr lang="ro-RO" sz="2000" b="0" i="0" u="none" strike="noStrike" baseline="0" dirty="0">
                <a:solidFill>
                  <a:schemeClr val="tx2"/>
                </a:solidFill>
                <a:ea typeface="Calibri" panose="020F0502020204030204" pitchFamily="34" charset="0"/>
                <a:cs typeface="Calibri" panose="020F0502020204030204" pitchFamily="34" charset="0"/>
              </a:rPr>
              <a:t>deficitare, de posibilitățile de execuție, de condițiile de montaj sau transport etc.</a:t>
            </a:r>
            <a:r>
              <a:rPr lang="en-US" sz="2000" b="0" i="0" u="none" strike="noStrike" baseline="0" dirty="0">
                <a:solidFill>
                  <a:schemeClr val="tx2"/>
                </a:solidFill>
                <a:ea typeface="Calibri" panose="020F0502020204030204" pitchFamily="34" charset="0"/>
                <a:cs typeface="Calibri" panose="020F0502020204030204" pitchFamily="34" charset="0"/>
              </a:rPr>
              <a:t> </a:t>
            </a:r>
            <a:r>
              <a:rPr lang="en-US" sz="2000" dirty="0">
                <a:solidFill>
                  <a:schemeClr val="tx2"/>
                </a:solidFill>
                <a:ea typeface="Calibri" panose="020F0502020204030204" pitchFamily="34" charset="0"/>
                <a:cs typeface="Calibri" panose="020F0502020204030204" pitchFamily="34" charset="0"/>
              </a:rPr>
              <a:t>[</a:t>
            </a:r>
            <a:r>
              <a:rPr lang="ro-RO" sz="2000" dirty="0">
                <a:solidFill>
                  <a:schemeClr val="tx2"/>
                </a:solidFill>
                <a:ea typeface="Calibri" panose="020F0502020204030204" pitchFamily="34" charset="0"/>
                <a:cs typeface="Calibri" panose="020F0502020204030204" pitchFamily="34" charset="0"/>
              </a:rPr>
              <a:t>1</a:t>
            </a:r>
            <a:r>
              <a:rPr lang="en-US" sz="2000" dirty="0">
                <a:solidFill>
                  <a:schemeClr val="tx2"/>
                </a:solidFill>
                <a:ea typeface="Calibri" panose="020F0502020204030204" pitchFamily="34" charset="0"/>
                <a:cs typeface="Calibri" panose="020F0502020204030204" pitchFamily="34" charset="0"/>
              </a:rPr>
              <a:t>]</a:t>
            </a:r>
            <a:endParaRPr lang="ro-RO" sz="2000" dirty="0">
              <a:solidFill>
                <a:schemeClr val="tx2"/>
              </a:solidFill>
              <a:ea typeface="Calibri" panose="020F0502020204030204" pitchFamily="34" charset="0"/>
              <a:cs typeface="Calibri" panose="020F0502020204030204" pitchFamily="34" charset="0"/>
            </a:endParaRPr>
          </a:p>
        </p:txBody>
      </p:sp>
      <p:sp>
        <p:nvSpPr>
          <p:cNvPr id="13" name="Titlu 1">
            <a:extLst>
              <a:ext uri="{FF2B5EF4-FFF2-40B4-BE49-F238E27FC236}">
                <a16:creationId xmlns:a16="http://schemas.microsoft.com/office/drawing/2014/main" id="{95B50121-F008-7563-9F26-6B7DC2A72221}"/>
              </a:ext>
            </a:extLst>
          </p:cNvPr>
          <p:cNvSpPr txBox="1">
            <a:spLocks/>
          </p:cNvSpPr>
          <p:nvPr/>
        </p:nvSpPr>
        <p:spPr>
          <a:xfrm>
            <a:off x="6839503" y="282363"/>
            <a:ext cx="1929714" cy="491105"/>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600" b="1" kern="1200">
                <a:solidFill>
                  <a:schemeClr val="bg2"/>
                </a:solidFill>
                <a:latin typeface="Tahoma" panose="020B0604030504040204" pitchFamily="34" charset="0"/>
                <a:ea typeface="+mj-ea"/>
                <a:cs typeface="+mj-cs"/>
              </a:defRPr>
            </a:lvl1pPr>
          </a:lstStyle>
          <a:p>
            <a:r>
              <a:rPr lang="ro-RO" sz="2000" dirty="0">
                <a:solidFill>
                  <a:schemeClr val="tx1"/>
                </a:solidFill>
                <a:latin typeface="+mn-lt"/>
              </a:rPr>
              <a:t>Clasificare</a:t>
            </a:r>
          </a:p>
        </p:txBody>
      </p:sp>
    </p:spTree>
    <p:extLst>
      <p:ext uri="{BB962C8B-B14F-4D97-AF65-F5344CB8AC3E}">
        <p14:creationId xmlns:p14="http://schemas.microsoft.com/office/powerpoint/2010/main" val="290511190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51C09-F2A2-1E22-513D-CF41D18D056B}"/>
            </a:ext>
          </a:extLst>
        </p:cNvPr>
        <p:cNvGrpSpPr/>
        <p:nvPr/>
      </p:nvGrpSpPr>
      <p:grpSpPr>
        <a:xfrm>
          <a:off x="0" y="0"/>
          <a:ext cx="0" cy="0"/>
          <a:chOff x="0" y="0"/>
          <a:chExt cx="0" cy="0"/>
        </a:xfrm>
      </p:grpSpPr>
      <p:sp>
        <p:nvSpPr>
          <p:cNvPr id="5" name="Titlu 4">
            <a:extLst>
              <a:ext uri="{FF2B5EF4-FFF2-40B4-BE49-F238E27FC236}">
                <a16:creationId xmlns:a16="http://schemas.microsoft.com/office/drawing/2014/main" id="{74773F0C-D8A8-D8F2-F92E-8D16B25D28F1}"/>
              </a:ext>
            </a:extLst>
          </p:cNvPr>
          <p:cNvSpPr>
            <a:spLocks noGrp="1"/>
          </p:cNvSpPr>
          <p:nvPr>
            <p:ph type="title"/>
          </p:nvPr>
        </p:nvSpPr>
        <p:spPr>
          <a:xfrm>
            <a:off x="6894591" y="1090118"/>
            <a:ext cx="5136352" cy="804338"/>
          </a:xfrm>
        </p:spPr>
        <p:txBody>
          <a:bodyPr rtlCol="0">
            <a:normAutofit/>
          </a:bodyPr>
          <a:lstStyle/>
          <a:p>
            <a:pPr rtl="0"/>
            <a:r>
              <a:rPr lang="ro-RO" sz="3200" b="1" dirty="0">
                <a:solidFill>
                  <a:schemeClr val="bg2"/>
                </a:solidFill>
                <a:latin typeface="Calibri" panose="020F0502020204030204" pitchFamily="34" charset="0"/>
                <a:ea typeface="Calibri" panose="020F0502020204030204" pitchFamily="34" charset="0"/>
                <a:cs typeface="Calibri" panose="020F0502020204030204" pitchFamily="34" charset="0"/>
              </a:rPr>
              <a:t>ANSAMBLE </a:t>
            </a:r>
            <a:r>
              <a:rPr lang="ro-RO" sz="3200" b="1" dirty="0">
                <a:solidFill>
                  <a:schemeClr val="tx2"/>
                </a:solidFill>
                <a:latin typeface="Calibri" panose="020F0502020204030204" pitchFamily="34" charset="0"/>
                <a:ea typeface="Calibri" panose="020F0502020204030204" pitchFamily="34" charset="0"/>
                <a:cs typeface="Calibri" panose="020F0502020204030204" pitchFamily="34" charset="0"/>
              </a:rPr>
              <a:t>și </a:t>
            </a:r>
            <a:r>
              <a:rPr lang="ro-RO" sz="3200" b="1" dirty="0">
                <a:solidFill>
                  <a:schemeClr val="tx1"/>
                </a:solidFill>
                <a:latin typeface="Calibri" panose="020F0502020204030204" pitchFamily="34" charset="0"/>
                <a:ea typeface="Calibri" panose="020F0502020204030204" pitchFamily="34" charset="0"/>
                <a:cs typeface="Calibri" panose="020F0502020204030204" pitchFamily="34" charset="0"/>
              </a:rPr>
              <a:t>SUBANSAMBLE</a:t>
            </a:r>
            <a:endParaRPr lang="ro-RO" sz="3000" dirty="0">
              <a:solidFill>
                <a:schemeClr val="tx1"/>
              </a:solidFill>
            </a:endParaRPr>
          </a:p>
        </p:txBody>
      </p:sp>
      <p:sp>
        <p:nvSpPr>
          <p:cNvPr id="6" name="Substituent text 5">
            <a:extLst>
              <a:ext uri="{FF2B5EF4-FFF2-40B4-BE49-F238E27FC236}">
                <a16:creationId xmlns:a16="http://schemas.microsoft.com/office/drawing/2014/main" id="{FFF55836-1A38-E6F7-D91F-4CD23A76CB2A}"/>
              </a:ext>
            </a:extLst>
          </p:cNvPr>
          <p:cNvSpPr>
            <a:spLocks noGrp="1"/>
          </p:cNvSpPr>
          <p:nvPr>
            <p:ph type="body" idx="1"/>
          </p:nvPr>
        </p:nvSpPr>
        <p:spPr/>
        <p:txBody>
          <a:bodyPr rtlCol="0"/>
          <a:lstStyle/>
          <a:p>
            <a:r>
              <a:rPr lang="ro-RO" b="1" dirty="0">
                <a:latin typeface="Calibri" panose="020F0502020204030204" pitchFamily="34" charset="0"/>
                <a:ea typeface="Calibri" panose="020F0502020204030204" pitchFamily="34" charset="0"/>
                <a:cs typeface="Calibri" panose="020F0502020204030204" pitchFamily="34" charset="0"/>
              </a:rPr>
              <a:t>Subansamble (complexe de organe de mașini cu rol funcțional mai limitat):</a:t>
            </a:r>
          </a:p>
        </p:txBody>
      </p:sp>
      <p:sp>
        <p:nvSpPr>
          <p:cNvPr id="8" name="Substituent text 7">
            <a:extLst>
              <a:ext uri="{FF2B5EF4-FFF2-40B4-BE49-F238E27FC236}">
                <a16:creationId xmlns:a16="http://schemas.microsoft.com/office/drawing/2014/main" id="{7054BB0D-9686-7147-4A11-09A948374426}"/>
              </a:ext>
            </a:extLst>
          </p:cNvPr>
          <p:cNvSpPr>
            <a:spLocks noGrp="1"/>
          </p:cNvSpPr>
          <p:nvPr>
            <p:ph type="body" idx="14"/>
          </p:nvPr>
        </p:nvSpPr>
        <p:spPr>
          <a:xfrm>
            <a:off x="6894591" y="2868443"/>
            <a:ext cx="5136352" cy="3010277"/>
          </a:xfrm>
        </p:spPr>
        <p:txBody>
          <a:bodyPr rtlCol="0">
            <a:normAutofit fontScale="85000" lnSpcReduction="20000"/>
          </a:bodyPr>
          <a:lstStyle/>
          <a:p>
            <a:pPr algn="just">
              <a:buFont typeface="+mj-lt"/>
              <a:buAutoNum type="arabicPeriod"/>
            </a:pPr>
            <a:r>
              <a:rPr lang="ro-RO" sz="2100" b="1" u="sng" dirty="0"/>
              <a:t>Arborele unei pompe</a:t>
            </a:r>
            <a:r>
              <a:rPr lang="ro-RO" sz="2100" dirty="0"/>
              <a:t> - pe care sunt montate rotorul și rulmenții, având rolul de a transmite mișcarea de la motor la rotor.</a:t>
            </a:r>
          </a:p>
          <a:p>
            <a:pPr algn="just">
              <a:buFont typeface="+mj-lt"/>
              <a:buAutoNum type="arabicPeriod"/>
            </a:pPr>
            <a:r>
              <a:rPr lang="ro-RO" sz="2100" b="1" u="sng" dirty="0"/>
              <a:t>Sistemul de supape de la o centrală termică</a:t>
            </a:r>
            <a:r>
              <a:rPr lang="ro-RO" sz="2100" dirty="0"/>
              <a:t> - un subansamblu ce controlează fluxul de apă, prevenind suprapresiunile.</a:t>
            </a:r>
          </a:p>
          <a:p>
            <a:pPr algn="just">
              <a:buFont typeface="+mj-lt"/>
              <a:buAutoNum type="arabicPeriod"/>
            </a:pPr>
            <a:r>
              <a:rPr lang="ro-RO" sz="2100" b="1" u="sng" dirty="0"/>
              <a:t>Schimbătorul de căldură dintr-o centrală termică</a:t>
            </a:r>
            <a:r>
              <a:rPr lang="ro-RO" sz="2100" dirty="0"/>
              <a:t> - subansamblu care permite transferul de căldură între două fluide fără ca acestea să se amestece.</a:t>
            </a:r>
          </a:p>
          <a:p>
            <a:pPr algn="just">
              <a:buFont typeface="+mj-lt"/>
              <a:buAutoNum type="arabicPeriod"/>
            </a:pPr>
            <a:r>
              <a:rPr lang="ro-RO" sz="2100" b="1" u="sng" dirty="0"/>
              <a:t>Grupul de rulmenți și etanșări dintr-un ventilator</a:t>
            </a:r>
            <a:r>
              <a:rPr lang="ro-RO" sz="2100" dirty="0"/>
              <a:t> - acest subansamblu asigură rotația lină a axului ventilatorului și previne scurgerile de aer.</a:t>
            </a:r>
          </a:p>
          <a:p>
            <a:pPr rtl="0"/>
            <a:endParaRPr lang="ro-RO" dirty="0"/>
          </a:p>
        </p:txBody>
      </p:sp>
      <p:sp>
        <p:nvSpPr>
          <p:cNvPr id="4" name="Substituent număr diapozitiv 3">
            <a:extLst>
              <a:ext uri="{FF2B5EF4-FFF2-40B4-BE49-F238E27FC236}">
                <a16:creationId xmlns:a16="http://schemas.microsoft.com/office/drawing/2014/main" id="{29C572FF-2A99-16DF-7E19-BEA3D9E661F8}"/>
              </a:ext>
            </a:extLst>
          </p:cNvPr>
          <p:cNvSpPr>
            <a:spLocks noGrp="1"/>
          </p:cNvSpPr>
          <p:nvPr>
            <p:ph type="sldNum" sz="quarter" idx="12"/>
          </p:nvPr>
        </p:nvSpPr>
        <p:spPr/>
        <p:txBody>
          <a:bodyPr rtlCol="0"/>
          <a:lstStyle/>
          <a:p>
            <a:pPr rtl="0"/>
            <a:fld id="{8D581BC7-E183-40DB-AC97-C19EA4EB8894}" type="slidenum">
              <a:rPr lang="ro-RO" smtClean="0"/>
              <a:pPr rtl="0"/>
              <a:t>7</a:t>
            </a:fld>
            <a:endParaRPr lang="ro-RO" dirty="0"/>
          </a:p>
        </p:txBody>
      </p:sp>
      <p:sp>
        <p:nvSpPr>
          <p:cNvPr id="3" name="Substituent subsol 2">
            <a:extLst>
              <a:ext uri="{FF2B5EF4-FFF2-40B4-BE49-F238E27FC236}">
                <a16:creationId xmlns:a16="http://schemas.microsoft.com/office/drawing/2014/main" id="{B99D52ED-E084-9AD3-8769-CB0ED49C7BEA}"/>
              </a:ext>
            </a:extLst>
          </p:cNvPr>
          <p:cNvSpPr>
            <a:spLocks noGrp="1"/>
          </p:cNvSpPr>
          <p:nvPr>
            <p:ph type="ftr" sz="quarter" idx="11"/>
          </p:nvPr>
        </p:nvSpPr>
        <p:spPr/>
        <p:txBody>
          <a:bodyPr rtlCol="0"/>
          <a:lstStyle/>
          <a:p>
            <a:pPr rtl="0"/>
            <a:r>
              <a:rPr lang="ro-RO" dirty="0"/>
              <a:t>Definiții</a:t>
            </a:r>
          </a:p>
        </p:txBody>
      </p:sp>
      <p:sp>
        <p:nvSpPr>
          <p:cNvPr id="2" name="Substituent dată 1">
            <a:extLst>
              <a:ext uri="{FF2B5EF4-FFF2-40B4-BE49-F238E27FC236}">
                <a16:creationId xmlns:a16="http://schemas.microsoft.com/office/drawing/2014/main" id="{7F6D0A47-D86B-80F9-3DBC-6AE208DA0D73}"/>
              </a:ext>
            </a:extLst>
          </p:cNvPr>
          <p:cNvSpPr>
            <a:spLocks noGrp="1"/>
          </p:cNvSpPr>
          <p:nvPr>
            <p:ph type="dt" sz="half" idx="10"/>
          </p:nvPr>
        </p:nvSpPr>
        <p:spPr/>
        <p:txBody>
          <a:bodyPr rtlCol="0"/>
          <a:lstStyle/>
          <a:p>
            <a:pPr rtl="0"/>
            <a:r>
              <a:rPr lang="ro-RO" dirty="0"/>
              <a:t>01.10.2025</a:t>
            </a:r>
          </a:p>
        </p:txBody>
      </p:sp>
      <p:sp>
        <p:nvSpPr>
          <p:cNvPr id="12" name="CasetăText 11">
            <a:extLst>
              <a:ext uri="{FF2B5EF4-FFF2-40B4-BE49-F238E27FC236}">
                <a16:creationId xmlns:a16="http://schemas.microsoft.com/office/drawing/2014/main" id="{E885FEDA-3A1C-DFD4-6675-079810B3FB16}"/>
              </a:ext>
            </a:extLst>
          </p:cNvPr>
          <p:cNvSpPr txBox="1"/>
          <p:nvPr/>
        </p:nvSpPr>
        <p:spPr>
          <a:xfrm>
            <a:off x="161057" y="542895"/>
            <a:ext cx="6509906" cy="4539704"/>
          </a:xfrm>
          <a:prstGeom prst="rect">
            <a:avLst/>
          </a:prstGeom>
          <a:noFill/>
        </p:spPr>
        <p:txBody>
          <a:bodyPr wrap="square">
            <a:spAutoFit/>
          </a:bodyPr>
          <a:lstStyle/>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ANSAMBLE </a:t>
            </a:r>
          </a:p>
          <a:p>
            <a:pPr algn="just"/>
            <a:r>
              <a:rPr lang="ro-RO" b="1" dirty="0">
                <a:solidFill>
                  <a:schemeClr val="bg2"/>
                </a:solidFill>
                <a:latin typeface="Calibri" panose="020F0502020204030204" pitchFamily="34" charset="0"/>
                <a:ea typeface="Calibri" panose="020F0502020204030204" pitchFamily="34" charset="0"/>
                <a:cs typeface="Calibri" panose="020F0502020204030204" pitchFamily="34" charset="0"/>
              </a:rPr>
              <a:t>(grupuri de mecanisme cu rol funcțional bine determinat):</a:t>
            </a:r>
          </a:p>
          <a:p>
            <a:pPr algn="just">
              <a:spcAft>
                <a:spcPts val="600"/>
              </a:spcAft>
              <a:buFont typeface="+mj-lt"/>
              <a:buAutoNum type="arabicPeriod"/>
            </a:pPr>
            <a:r>
              <a:rPr lang="ro-RO" b="1" dirty="0">
                <a:solidFill>
                  <a:schemeClr val="tx2"/>
                </a:solidFill>
                <a:ea typeface="Calibri" panose="020F0502020204030204" pitchFamily="34" charset="0"/>
                <a:cs typeface="Calibri" panose="020F0502020204030204" pitchFamily="34" charset="0"/>
              </a:rPr>
              <a:t> </a:t>
            </a:r>
            <a:r>
              <a:rPr lang="ro-RO" b="1" u="sng" dirty="0">
                <a:solidFill>
                  <a:schemeClr val="tx2"/>
                </a:solidFill>
                <a:ea typeface="Calibri" panose="020F0502020204030204" pitchFamily="34" charset="0"/>
                <a:cs typeface="Calibri" panose="020F0502020204030204" pitchFamily="34" charset="0"/>
              </a:rPr>
              <a:t>Grup de pompare</a:t>
            </a:r>
            <a:r>
              <a:rPr lang="ro-RO" dirty="0">
                <a:solidFill>
                  <a:schemeClr val="tx2"/>
                </a:solidFill>
                <a:ea typeface="Calibri" panose="020F0502020204030204" pitchFamily="34" charset="0"/>
                <a:cs typeface="Calibri" panose="020F0502020204030204" pitchFamily="34" charset="0"/>
              </a:rPr>
              <a:t> - ansamblu format din pompă, motor electric, supape de siguranță și manometre, folosit pentru ridicarea presiunii apei în clădiri sau pentru distribuirea acesteia în diverse sisteme de încălzire.</a:t>
            </a:r>
          </a:p>
          <a:p>
            <a:pPr algn="just">
              <a:spcAft>
                <a:spcPts val="600"/>
              </a:spcAft>
              <a:buFont typeface="+mj-lt"/>
              <a:buAutoNum type="arabicPeriod"/>
            </a:pPr>
            <a:r>
              <a:rPr lang="ro-RO" b="1" dirty="0">
                <a:solidFill>
                  <a:schemeClr val="tx2"/>
                </a:solidFill>
                <a:ea typeface="Calibri" panose="020F0502020204030204" pitchFamily="34" charset="0"/>
                <a:cs typeface="Calibri" panose="020F0502020204030204" pitchFamily="34" charset="0"/>
              </a:rPr>
              <a:t> </a:t>
            </a:r>
            <a:r>
              <a:rPr lang="ro-RO" b="1" u="sng" dirty="0">
                <a:solidFill>
                  <a:schemeClr val="tx2"/>
                </a:solidFill>
                <a:ea typeface="Calibri" panose="020F0502020204030204" pitchFamily="34" charset="0"/>
                <a:cs typeface="Calibri" panose="020F0502020204030204" pitchFamily="34" charset="0"/>
              </a:rPr>
              <a:t>Centrala termică</a:t>
            </a:r>
            <a:r>
              <a:rPr lang="ro-RO" dirty="0">
                <a:solidFill>
                  <a:schemeClr val="tx2"/>
                </a:solidFill>
                <a:ea typeface="Calibri" panose="020F0502020204030204" pitchFamily="34" charset="0"/>
                <a:cs typeface="Calibri" panose="020F0502020204030204" pitchFamily="34" charset="0"/>
              </a:rPr>
              <a:t> - include cazanul, arzătorul, pompa de recirculare, schimbătoarele de căldură, toate funcționând împreună pentru a asigura producerea și distribuția căldurii.</a:t>
            </a:r>
          </a:p>
          <a:p>
            <a:pPr algn="just">
              <a:spcAft>
                <a:spcPts val="600"/>
              </a:spcAft>
              <a:buFont typeface="+mj-lt"/>
              <a:buAutoNum type="arabicPeriod"/>
            </a:pPr>
            <a:r>
              <a:rPr lang="ro-RO" b="1" dirty="0">
                <a:solidFill>
                  <a:schemeClr val="tx2"/>
                </a:solidFill>
                <a:ea typeface="Calibri" panose="020F0502020204030204" pitchFamily="34" charset="0"/>
                <a:cs typeface="Calibri" panose="020F0502020204030204" pitchFamily="34" charset="0"/>
              </a:rPr>
              <a:t> </a:t>
            </a:r>
            <a:r>
              <a:rPr lang="ro-RO" b="1" u="sng" dirty="0">
                <a:solidFill>
                  <a:schemeClr val="tx2"/>
                </a:solidFill>
                <a:ea typeface="Calibri" panose="020F0502020204030204" pitchFamily="34" charset="0"/>
                <a:cs typeface="Calibri" panose="020F0502020204030204" pitchFamily="34" charset="0"/>
              </a:rPr>
              <a:t>Unitatea de tratare a aerului</a:t>
            </a:r>
            <a:r>
              <a:rPr lang="ro-RO" b="1" dirty="0">
                <a:solidFill>
                  <a:schemeClr val="tx2"/>
                </a:solidFill>
                <a:ea typeface="Calibri" panose="020F0502020204030204" pitchFamily="34" charset="0"/>
                <a:cs typeface="Calibri" panose="020F0502020204030204" pitchFamily="34" charset="0"/>
              </a:rPr>
              <a:t> (AHU)</a:t>
            </a:r>
            <a:r>
              <a:rPr lang="ro-RO" dirty="0">
                <a:solidFill>
                  <a:schemeClr val="tx2"/>
                </a:solidFill>
                <a:ea typeface="Calibri" panose="020F0502020204030204" pitchFamily="34" charset="0"/>
                <a:cs typeface="Calibri" panose="020F0502020204030204" pitchFamily="34" charset="0"/>
              </a:rPr>
              <a:t> - formată din ventilatoare, filtre de aer, schimbătoare de căldură, elemente de reglaj și senzori, având rolul de a condiționa aerul într-un spațiu.</a:t>
            </a:r>
          </a:p>
          <a:p>
            <a:pPr algn="just">
              <a:spcAft>
                <a:spcPts val="600"/>
              </a:spcAft>
              <a:buFont typeface="+mj-lt"/>
              <a:buAutoNum type="arabicPeriod"/>
            </a:pPr>
            <a:r>
              <a:rPr lang="ro-RO" b="1" dirty="0">
                <a:solidFill>
                  <a:schemeClr val="tx2"/>
                </a:solidFill>
                <a:ea typeface="Calibri" panose="020F0502020204030204" pitchFamily="34" charset="0"/>
                <a:cs typeface="Calibri" panose="020F0502020204030204" pitchFamily="34" charset="0"/>
              </a:rPr>
              <a:t> </a:t>
            </a:r>
            <a:r>
              <a:rPr lang="ro-RO" b="1" u="sng" dirty="0">
                <a:solidFill>
                  <a:schemeClr val="tx2"/>
                </a:solidFill>
                <a:ea typeface="Calibri" panose="020F0502020204030204" pitchFamily="34" charset="0"/>
                <a:cs typeface="Calibri" panose="020F0502020204030204" pitchFamily="34" charset="0"/>
              </a:rPr>
              <a:t>Sistemul de ventilare cu recuperare de căldură</a:t>
            </a:r>
            <a:r>
              <a:rPr lang="ro-RO" dirty="0">
                <a:solidFill>
                  <a:schemeClr val="tx2"/>
                </a:solidFill>
                <a:ea typeface="Calibri" panose="020F0502020204030204" pitchFamily="34" charset="0"/>
                <a:cs typeface="Calibri" panose="020F0502020204030204" pitchFamily="34" charset="0"/>
              </a:rPr>
              <a:t> - ansamblu de ventilatoare, schimbătoare de căldură și conducte, care asigură ventilația unui spațiu și recuperează o parte din căldura evacuată.</a:t>
            </a:r>
          </a:p>
        </p:txBody>
      </p:sp>
    </p:spTree>
    <p:extLst>
      <p:ext uri="{BB962C8B-B14F-4D97-AF65-F5344CB8AC3E}">
        <p14:creationId xmlns:p14="http://schemas.microsoft.com/office/powerpoint/2010/main" val="3468177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u 5">
            <a:extLst>
              <a:ext uri="{FF2B5EF4-FFF2-40B4-BE49-F238E27FC236}">
                <a16:creationId xmlns:a16="http://schemas.microsoft.com/office/drawing/2014/main" id="{DBCAB2DE-EF98-46F8-A621-2E1A6624F138}"/>
              </a:ext>
            </a:extLst>
          </p:cNvPr>
          <p:cNvSpPr>
            <a:spLocks noGrp="1"/>
          </p:cNvSpPr>
          <p:nvPr>
            <p:ph type="title"/>
          </p:nvPr>
        </p:nvSpPr>
        <p:spPr/>
        <p:txBody>
          <a:bodyPr rtlCol="0">
            <a:normAutofit/>
          </a:bodyPr>
          <a:lstStyle/>
          <a:p>
            <a:pPr rtl="0"/>
            <a:r>
              <a:rPr lang="ro-RO" sz="3000"/>
              <a:t>A/S ?</a:t>
            </a:r>
            <a:endParaRPr lang="ro-RO" sz="3000" dirty="0"/>
          </a:p>
        </p:txBody>
      </p:sp>
      <p:sp>
        <p:nvSpPr>
          <p:cNvPr id="5" name="Substituent număr diapozitiv 4">
            <a:extLst>
              <a:ext uri="{FF2B5EF4-FFF2-40B4-BE49-F238E27FC236}">
                <a16:creationId xmlns:a16="http://schemas.microsoft.com/office/drawing/2014/main" id="{5C57986C-983F-481D-81FB-E03E9127DF12}"/>
              </a:ext>
            </a:extLst>
          </p:cNvPr>
          <p:cNvSpPr>
            <a:spLocks noGrp="1"/>
          </p:cNvSpPr>
          <p:nvPr>
            <p:ph type="sldNum" sz="quarter" idx="12"/>
          </p:nvPr>
        </p:nvSpPr>
        <p:spPr/>
        <p:txBody>
          <a:bodyPr rtlCol="0"/>
          <a:lstStyle/>
          <a:p>
            <a:pPr rtl="0"/>
            <a:fld id="{8D581BC7-E183-40DB-AC97-C19EA4EB8894}" type="slidenum">
              <a:rPr lang="ro-RO" smtClean="0"/>
              <a:t>8</a:t>
            </a:fld>
            <a:endParaRPr lang="ro-RO" dirty="0"/>
          </a:p>
        </p:txBody>
      </p:sp>
      <p:sp>
        <p:nvSpPr>
          <p:cNvPr id="4" name="Substituent subsol 3">
            <a:extLst>
              <a:ext uri="{FF2B5EF4-FFF2-40B4-BE49-F238E27FC236}">
                <a16:creationId xmlns:a16="http://schemas.microsoft.com/office/drawing/2014/main" id="{455F236F-BB92-408F-9A08-D5576EB53EB9}"/>
              </a:ext>
            </a:extLst>
          </p:cNvPr>
          <p:cNvSpPr>
            <a:spLocks noGrp="1"/>
          </p:cNvSpPr>
          <p:nvPr>
            <p:ph type="ftr" sz="quarter" idx="11"/>
          </p:nvPr>
        </p:nvSpPr>
        <p:spPr/>
        <p:txBody>
          <a:bodyPr rtlCol="0"/>
          <a:lstStyle/>
          <a:p>
            <a:pPr rtl="0"/>
            <a:r>
              <a:rPr lang="ro-RO"/>
              <a:t>Imagini cu ansamble și subansamble</a:t>
            </a:r>
            <a:endParaRPr lang="ro-RO" dirty="0"/>
          </a:p>
        </p:txBody>
      </p:sp>
      <p:sp>
        <p:nvSpPr>
          <p:cNvPr id="3" name="Substituent dată 2">
            <a:extLst>
              <a:ext uri="{FF2B5EF4-FFF2-40B4-BE49-F238E27FC236}">
                <a16:creationId xmlns:a16="http://schemas.microsoft.com/office/drawing/2014/main" id="{28C55721-47F2-4ED5-B964-D4332938AD7F}"/>
              </a:ext>
            </a:extLst>
          </p:cNvPr>
          <p:cNvSpPr>
            <a:spLocks noGrp="1"/>
          </p:cNvSpPr>
          <p:nvPr>
            <p:ph type="dt" sz="half" idx="10"/>
          </p:nvPr>
        </p:nvSpPr>
        <p:spPr/>
        <p:txBody>
          <a:bodyPr rtlCol="0"/>
          <a:lstStyle/>
          <a:p>
            <a:pPr rtl="0"/>
            <a:r>
              <a:rPr lang="ro-RO" dirty="0"/>
              <a:t>01.10.2025</a:t>
            </a:r>
          </a:p>
        </p:txBody>
      </p:sp>
      <p:pic>
        <p:nvPicPr>
          <p:cNvPr id="12" name="Imagine 11">
            <a:extLst>
              <a:ext uri="{FF2B5EF4-FFF2-40B4-BE49-F238E27FC236}">
                <a16:creationId xmlns:a16="http://schemas.microsoft.com/office/drawing/2014/main" id="{B8DC66DF-1079-AA1A-EAA9-A76DE9D07513}"/>
              </a:ext>
            </a:extLst>
          </p:cNvPr>
          <p:cNvPicPr>
            <a:picLocks noChangeAspect="1"/>
          </p:cNvPicPr>
          <p:nvPr/>
        </p:nvPicPr>
        <p:blipFill>
          <a:blip r:embed="rId3"/>
          <a:stretch>
            <a:fillRect/>
          </a:stretch>
        </p:blipFill>
        <p:spPr>
          <a:xfrm>
            <a:off x="8442386" y="356782"/>
            <a:ext cx="3372189" cy="33721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CasetăText 13">
            <a:extLst>
              <a:ext uri="{FF2B5EF4-FFF2-40B4-BE49-F238E27FC236}">
                <a16:creationId xmlns:a16="http://schemas.microsoft.com/office/drawing/2014/main" id="{0D5C2E14-A1ED-282C-A1D3-79B803EDE925}"/>
              </a:ext>
            </a:extLst>
          </p:cNvPr>
          <p:cNvSpPr txBox="1"/>
          <p:nvPr/>
        </p:nvSpPr>
        <p:spPr>
          <a:xfrm>
            <a:off x="8064962" y="3862262"/>
            <a:ext cx="4127038" cy="369332"/>
          </a:xfrm>
          <a:prstGeom prst="rect">
            <a:avLst/>
          </a:prstGeom>
          <a:noFill/>
        </p:spPr>
        <p:txBody>
          <a:bodyPr wrap="square">
            <a:spAutoFit/>
          </a:bodyPr>
          <a:lstStyle/>
          <a:p>
            <a:r>
              <a:rPr lang="ro-RO" b="1" dirty="0">
                <a:solidFill>
                  <a:schemeClr val="tx2"/>
                </a:solidFill>
                <a:ea typeface="Calibri" panose="020F0502020204030204" pitchFamily="34" charset="0"/>
                <a:cs typeface="Calibri" panose="020F0502020204030204" pitchFamily="34" charset="0"/>
              </a:rPr>
              <a:t>Fig. 2 Grup de pompare </a:t>
            </a:r>
            <a:r>
              <a:rPr lang="en-US" b="1" dirty="0">
                <a:solidFill>
                  <a:schemeClr val="tx2"/>
                </a:solidFill>
                <a:ea typeface="Calibri" panose="020F0502020204030204" pitchFamily="34" charset="0"/>
                <a:cs typeface="Calibri" panose="020F0502020204030204" pitchFamily="34" charset="0"/>
              </a:rPr>
              <a:t>[</a:t>
            </a:r>
            <a:r>
              <a:rPr lang="en-US" b="1" dirty="0">
                <a:solidFill>
                  <a:schemeClr val="tx2"/>
                </a:solidFill>
                <a:ea typeface="Calibri" panose="020F0502020204030204" pitchFamily="34" charset="0"/>
                <a:cs typeface="Calibri" panose="020F0502020204030204" pitchFamily="34" charset="0"/>
                <a:hlinkClick r:id="rId4"/>
              </a:rPr>
              <a:t>shop-einstal.ro]</a:t>
            </a:r>
            <a:r>
              <a:rPr lang="ro-RO" dirty="0">
                <a:solidFill>
                  <a:schemeClr val="tx2"/>
                </a:solidFill>
                <a:ea typeface="Calibri" panose="020F0502020204030204" pitchFamily="34" charset="0"/>
                <a:cs typeface="Calibri" panose="020F0502020204030204" pitchFamily="34" charset="0"/>
                <a:hlinkClick r:id="rId4"/>
              </a:rPr>
              <a:t> </a:t>
            </a:r>
            <a:endParaRPr lang="ro-RO" dirty="0"/>
          </a:p>
        </p:txBody>
      </p:sp>
      <p:pic>
        <p:nvPicPr>
          <p:cNvPr id="1026" name="Picture 2">
            <a:extLst>
              <a:ext uri="{FF2B5EF4-FFF2-40B4-BE49-F238E27FC236}">
                <a16:creationId xmlns:a16="http://schemas.microsoft.com/office/drawing/2014/main" id="{E9F380A3-ECC7-E419-2AE4-8269FFB61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43" y="1077646"/>
            <a:ext cx="3535871" cy="2351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5" name="CasetăText 14">
            <a:extLst>
              <a:ext uri="{FF2B5EF4-FFF2-40B4-BE49-F238E27FC236}">
                <a16:creationId xmlns:a16="http://schemas.microsoft.com/office/drawing/2014/main" id="{31291005-E634-69BA-E79B-B9872BB35305}"/>
              </a:ext>
            </a:extLst>
          </p:cNvPr>
          <p:cNvSpPr txBox="1"/>
          <p:nvPr/>
        </p:nvSpPr>
        <p:spPr>
          <a:xfrm>
            <a:off x="860483" y="3587360"/>
            <a:ext cx="3372189" cy="369332"/>
          </a:xfrm>
          <a:prstGeom prst="rect">
            <a:avLst/>
          </a:prstGeom>
          <a:noFill/>
        </p:spPr>
        <p:txBody>
          <a:bodyPr wrap="square">
            <a:spAutoFit/>
          </a:bodyPr>
          <a:lstStyle/>
          <a:p>
            <a:r>
              <a:rPr lang="ro-RO" b="1" dirty="0">
                <a:solidFill>
                  <a:schemeClr val="tx2"/>
                </a:solidFill>
                <a:ea typeface="Calibri" panose="020F0502020204030204" pitchFamily="34" charset="0"/>
                <a:cs typeface="Calibri" panose="020F0502020204030204" pitchFamily="34" charset="0"/>
              </a:rPr>
              <a:t>Fig. </a:t>
            </a:r>
            <a:r>
              <a:rPr lang="en-US" b="1" dirty="0">
                <a:solidFill>
                  <a:schemeClr val="tx2"/>
                </a:solidFill>
                <a:ea typeface="Calibri" panose="020F0502020204030204" pitchFamily="34" charset="0"/>
                <a:cs typeface="Calibri" panose="020F0502020204030204" pitchFamily="34" charset="0"/>
              </a:rPr>
              <a:t>1</a:t>
            </a:r>
            <a:r>
              <a:rPr lang="ro-RO" b="1" dirty="0">
                <a:solidFill>
                  <a:schemeClr val="tx2"/>
                </a:solidFill>
                <a:ea typeface="Calibri" panose="020F0502020204030204" pitchFamily="34" charset="0"/>
                <a:cs typeface="Calibri" panose="020F0502020204030204" pitchFamily="34" charset="0"/>
              </a:rPr>
              <a:t> </a:t>
            </a:r>
            <a:r>
              <a:rPr lang="en-US" b="1" dirty="0">
                <a:solidFill>
                  <a:schemeClr val="tx2"/>
                </a:solidFill>
                <a:ea typeface="Calibri" panose="020F0502020204030204" pitchFamily="34" charset="0"/>
                <a:cs typeface="Calibri" panose="020F0502020204030204" pitchFamily="34" charset="0"/>
              </a:rPr>
              <a:t>Arbore cu rotor [</a:t>
            </a:r>
            <a:r>
              <a:rPr lang="en-US" b="1" dirty="0">
                <a:solidFill>
                  <a:schemeClr val="tx2"/>
                </a:solidFill>
                <a:ea typeface="Calibri" panose="020F0502020204030204" pitchFamily="34" charset="0"/>
                <a:cs typeface="Calibri" panose="020F0502020204030204" pitchFamily="34" charset="0"/>
                <a:hlinkClick r:id="rId6"/>
              </a:rPr>
              <a:t>romstal.ro</a:t>
            </a:r>
            <a:r>
              <a:rPr lang="en-US" b="1" dirty="0">
                <a:solidFill>
                  <a:schemeClr val="tx2"/>
                </a:solidFill>
                <a:ea typeface="Calibri" panose="020F0502020204030204" pitchFamily="34" charset="0"/>
                <a:cs typeface="Calibri" panose="020F0502020204030204" pitchFamily="34" charset="0"/>
              </a:rPr>
              <a:t>]</a:t>
            </a:r>
            <a:r>
              <a:rPr lang="ro-RO" dirty="0">
                <a:solidFill>
                  <a:schemeClr val="tx2"/>
                </a:solidFill>
                <a:ea typeface="Calibri" panose="020F0502020204030204" pitchFamily="34" charset="0"/>
                <a:cs typeface="Calibri" panose="020F0502020204030204" pitchFamily="34" charset="0"/>
                <a:hlinkClick r:id="rId4"/>
              </a:rPr>
              <a:t> </a:t>
            </a:r>
            <a:endParaRPr lang="ro-RO" dirty="0"/>
          </a:p>
        </p:txBody>
      </p:sp>
      <p:pic>
        <p:nvPicPr>
          <p:cNvPr id="1028" name="Picture 4">
            <a:extLst>
              <a:ext uri="{FF2B5EF4-FFF2-40B4-BE49-F238E27FC236}">
                <a16:creationId xmlns:a16="http://schemas.microsoft.com/office/drawing/2014/main" id="{3E743D17-3F39-08BC-415A-AD80A02AD8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5693" y="3429000"/>
            <a:ext cx="3883811" cy="2660948"/>
          </a:xfrm>
          <a:prstGeom prst="rect">
            <a:avLst/>
          </a:prstGeom>
          <a:noFill/>
          <a:extLst>
            <a:ext uri="{909E8E84-426E-40DD-AFC4-6F175D3DCCD1}">
              <a14:hiddenFill xmlns:a14="http://schemas.microsoft.com/office/drawing/2010/main">
                <a:solidFill>
                  <a:srgbClr val="FFFFFF"/>
                </a:solidFill>
              </a14:hiddenFill>
            </a:ext>
          </a:extLst>
        </p:spPr>
      </p:pic>
      <p:sp>
        <p:nvSpPr>
          <p:cNvPr id="16" name="CasetăText 15">
            <a:extLst>
              <a:ext uri="{FF2B5EF4-FFF2-40B4-BE49-F238E27FC236}">
                <a16:creationId xmlns:a16="http://schemas.microsoft.com/office/drawing/2014/main" id="{110AF4D3-BCD5-DD99-644B-7740745017AB}"/>
              </a:ext>
            </a:extLst>
          </p:cNvPr>
          <p:cNvSpPr txBox="1"/>
          <p:nvPr/>
        </p:nvSpPr>
        <p:spPr>
          <a:xfrm>
            <a:off x="3875800" y="6248052"/>
            <a:ext cx="4303595" cy="369332"/>
          </a:xfrm>
          <a:prstGeom prst="rect">
            <a:avLst/>
          </a:prstGeom>
          <a:noFill/>
        </p:spPr>
        <p:txBody>
          <a:bodyPr wrap="square">
            <a:spAutoFit/>
          </a:bodyPr>
          <a:lstStyle/>
          <a:p>
            <a:r>
              <a:rPr lang="ro-RO" b="1" dirty="0">
                <a:solidFill>
                  <a:schemeClr val="tx2"/>
                </a:solidFill>
                <a:ea typeface="Calibri" panose="020F0502020204030204" pitchFamily="34" charset="0"/>
                <a:cs typeface="Calibri" panose="020F0502020204030204" pitchFamily="34" charset="0"/>
              </a:rPr>
              <a:t>Fig. 3 Schimbător de căldură [</a:t>
            </a:r>
            <a:r>
              <a:rPr lang="ro-RO" b="1" dirty="0">
                <a:solidFill>
                  <a:schemeClr val="tx2"/>
                </a:solidFill>
                <a:ea typeface="Calibri" panose="020F0502020204030204" pitchFamily="34" charset="0"/>
                <a:cs typeface="Calibri" panose="020F0502020204030204" pitchFamily="34" charset="0"/>
                <a:hlinkClick r:id="rId8"/>
              </a:rPr>
              <a:t>valtherm.ro</a:t>
            </a:r>
            <a:r>
              <a:rPr lang="en-US" b="1" dirty="0">
                <a:solidFill>
                  <a:schemeClr val="tx2"/>
                </a:solidFill>
                <a:ea typeface="Calibri" panose="020F0502020204030204" pitchFamily="34" charset="0"/>
                <a:cs typeface="Calibri" panose="020F0502020204030204" pitchFamily="34" charset="0"/>
              </a:rPr>
              <a:t>]</a:t>
            </a:r>
            <a:r>
              <a:rPr lang="ro-RO" dirty="0">
                <a:solidFill>
                  <a:schemeClr val="tx2"/>
                </a:solidFill>
                <a:ea typeface="Calibri" panose="020F0502020204030204" pitchFamily="34" charset="0"/>
                <a:cs typeface="Calibri" panose="020F0502020204030204" pitchFamily="34" charset="0"/>
                <a:hlinkClick r:id="rId4"/>
              </a:rPr>
              <a:t> </a:t>
            </a:r>
            <a:endParaRPr lang="ro-RO" dirty="0"/>
          </a:p>
        </p:txBody>
      </p:sp>
    </p:spTree>
    <p:extLst>
      <p:ext uri="{BB962C8B-B14F-4D97-AF65-F5344CB8AC3E}">
        <p14:creationId xmlns:p14="http://schemas.microsoft.com/office/powerpoint/2010/main" val="25688673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u 5">
            <a:extLst>
              <a:ext uri="{FF2B5EF4-FFF2-40B4-BE49-F238E27FC236}">
                <a16:creationId xmlns:a16="http://schemas.microsoft.com/office/drawing/2014/main" id="{DBCAB2DE-EF98-46F8-A621-2E1A6624F138}"/>
              </a:ext>
            </a:extLst>
          </p:cNvPr>
          <p:cNvSpPr>
            <a:spLocks noGrp="1"/>
          </p:cNvSpPr>
          <p:nvPr>
            <p:ph type="title"/>
          </p:nvPr>
        </p:nvSpPr>
        <p:spPr/>
        <p:txBody>
          <a:bodyPr rtlCol="0">
            <a:normAutofit/>
          </a:bodyPr>
          <a:lstStyle/>
          <a:p>
            <a:pPr rtl="0"/>
            <a:r>
              <a:rPr lang="ro-RO" sz="3000"/>
              <a:t>A/S ?</a:t>
            </a:r>
            <a:endParaRPr lang="ro-RO" sz="3000" dirty="0"/>
          </a:p>
        </p:txBody>
      </p:sp>
      <p:sp>
        <p:nvSpPr>
          <p:cNvPr id="5" name="Substituent număr diapozitiv 4">
            <a:extLst>
              <a:ext uri="{FF2B5EF4-FFF2-40B4-BE49-F238E27FC236}">
                <a16:creationId xmlns:a16="http://schemas.microsoft.com/office/drawing/2014/main" id="{5C57986C-983F-481D-81FB-E03E9127DF12}"/>
              </a:ext>
            </a:extLst>
          </p:cNvPr>
          <p:cNvSpPr>
            <a:spLocks noGrp="1"/>
          </p:cNvSpPr>
          <p:nvPr>
            <p:ph type="sldNum" sz="quarter" idx="12"/>
          </p:nvPr>
        </p:nvSpPr>
        <p:spPr/>
        <p:txBody>
          <a:bodyPr rtlCol="0"/>
          <a:lstStyle/>
          <a:p>
            <a:pPr rtl="0"/>
            <a:fld id="{8D581BC7-E183-40DB-AC97-C19EA4EB8894}" type="slidenum">
              <a:rPr lang="ro-RO" smtClean="0"/>
              <a:t>9</a:t>
            </a:fld>
            <a:endParaRPr lang="ro-RO" dirty="0"/>
          </a:p>
        </p:txBody>
      </p:sp>
      <p:sp>
        <p:nvSpPr>
          <p:cNvPr id="4" name="Substituent subsol 3">
            <a:extLst>
              <a:ext uri="{FF2B5EF4-FFF2-40B4-BE49-F238E27FC236}">
                <a16:creationId xmlns:a16="http://schemas.microsoft.com/office/drawing/2014/main" id="{455F236F-BB92-408F-9A08-D5576EB53EB9}"/>
              </a:ext>
            </a:extLst>
          </p:cNvPr>
          <p:cNvSpPr>
            <a:spLocks noGrp="1"/>
          </p:cNvSpPr>
          <p:nvPr>
            <p:ph type="ftr" sz="quarter" idx="11"/>
          </p:nvPr>
        </p:nvSpPr>
        <p:spPr/>
        <p:txBody>
          <a:bodyPr rtlCol="0"/>
          <a:lstStyle/>
          <a:p>
            <a:pPr rtl="0"/>
            <a:r>
              <a:rPr lang="ro-RO"/>
              <a:t>Imagini cu ansamble și subansamble</a:t>
            </a:r>
            <a:endParaRPr lang="ro-RO" dirty="0"/>
          </a:p>
        </p:txBody>
      </p:sp>
      <p:sp>
        <p:nvSpPr>
          <p:cNvPr id="3" name="Substituent dată 2">
            <a:extLst>
              <a:ext uri="{FF2B5EF4-FFF2-40B4-BE49-F238E27FC236}">
                <a16:creationId xmlns:a16="http://schemas.microsoft.com/office/drawing/2014/main" id="{28C55721-47F2-4ED5-B964-D4332938AD7F}"/>
              </a:ext>
            </a:extLst>
          </p:cNvPr>
          <p:cNvSpPr>
            <a:spLocks noGrp="1"/>
          </p:cNvSpPr>
          <p:nvPr>
            <p:ph type="dt" sz="half" idx="10"/>
          </p:nvPr>
        </p:nvSpPr>
        <p:spPr/>
        <p:txBody>
          <a:bodyPr rtlCol="0"/>
          <a:lstStyle/>
          <a:p>
            <a:pPr rtl="0"/>
            <a:r>
              <a:rPr lang="ro-RO" dirty="0"/>
              <a:t>01.10.2025</a:t>
            </a:r>
          </a:p>
        </p:txBody>
      </p:sp>
      <p:sp>
        <p:nvSpPr>
          <p:cNvPr id="15" name="CasetăText 14">
            <a:extLst>
              <a:ext uri="{FF2B5EF4-FFF2-40B4-BE49-F238E27FC236}">
                <a16:creationId xmlns:a16="http://schemas.microsoft.com/office/drawing/2014/main" id="{31291005-E634-69BA-E79B-B9872BB35305}"/>
              </a:ext>
            </a:extLst>
          </p:cNvPr>
          <p:cNvSpPr txBox="1"/>
          <p:nvPr/>
        </p:nvSpPr>
        <p:spPr>
          <a:xfrm>
            <a:off x="1032906" y="4401469"/>
            <a:ext cx="3372189" cy="646331"/>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4 Centrală de tratare a aerului </a:t>
            </a:r>
            <a:r>
              <a:rPr lang="en-US" b="1" dirty="0">
                <a:solidFill>
                  <a:schemeClr val="tx2"/>
                </a:solidFill>
                <a:ea typeface="Calibri" panose="020F0502020204030204" pitchFamily="34" charset="0"/>
                <a:cs typeface="Calibri" panose="020F0502020204030204" pitchFamily="34" charset="0"/>
              </a:rPr>
              <a:t>[</a:t>
            </a:r>
            <a:r>
              <a:rPr lang="en-US" b="1" dirty="0">
                <a:solidFill>
                  <a:schemeClr val="tx2"/>
                </a:solidFill>
                <a:ea typeface="Calibri" panose="020F0502020204030204" pitchFamily="34" charset="0"/>
                <a:cs typeface="Calibri" panose="020F0502020204030204" pitchFamily="34" charset="0"/>
                <a:hlinkClick r:id="rId3"/>
              </a:rPr>
              <a:t>ahi-carrier.ro</a:t>
            </a:r>
            <a:r>
              <a:rPr lang="en-US" b="1" dirty="0">
                <a:solidFill>
                  <a:schemeClr val="tx2"/>
                </a:solidFill>
                <a:ea typeface="Calibri" panose="020F0502020204030204" pitchFamily="34" charset="0"/>
                <a:cs typeface="Calibri" panose="020F0502020204030204" pitchFamily="34" charset="0"/>
              </a:rPr>
              <a:t>]</a:t>
            </a:r>
            <a:r>
              <a:rPr lang="ro-RO" dirty="0">
                <a:solidFill>
                  <a:schemeClr val="tx2"/>
                </a:solidFill>
                <a:ea typeface="Calibri" panose="020F0502020204030204" pitchFamily="34" charset="0"/>
                <a:cs typeface="Calibri" panose="020F0502020204030204" pitchFamily="34" charset="0"/>
                <a:hlinkClick r:id="rId4"/>
              </a:rPr>
              <a:t> </a:t>
            </a:r>
            <a:endParaRPr lang="ro-RO" dirty="0"/>
          </a:p>
        </p:txBody>
      </p:sp>
      <p:pic>
        <p:nvPicPr>
          <p:cNvPr id="2050" name="Picture 2">
            <a:extLst>
              <a:ext uri="{FF2B5EF4-FFF2-40B4-BE49-F238E27FC236}">
                <a16:creationId xmlns:a16="http://schemas.microsoft.com/office/drawing/2014/main" id="{7F877689-4160-E3BF-D57C-12A157490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20" y="457496"/>
            <a:ext cx="4645562" cy="3760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CasetăText 1">
            <a:extLst>
              <a:ext uri="{FF2B5EF4-FFF2-40B4-BE49-F238E27FC236}">
                <a16:creationId xmlns:a16="http://schemas.microsoft.com/office/drawing/2014/main" id="{6270C4F8-5BE2-55FD-0FDE-16444006EE22}"/>
              </a:ext>
            </a:extLst>
          </p:cNvPr>
          <p:cNvSpPr txBox="1"/>
          <p:nvPr/>
        </p:nvSpPr>
        <p:spPr>
          <a:xfrm>
            <a:off x="7675338" y="5853797"/>
            <a:ext cx="2915733" cy="646331"/>
          </a:xfrm>
          <a:prstGeom prst="rect">
            <a:avLst/>
          </a:prstGeom>
          <a:noFill/>
        </p:spPr>
        <p:txBody>
          <a:bodyPr wrap="square">
            <a:spAutoFit/>
          </a:bodyPr>
          <a:lstStyle/>
          <a:p>
            <a:pPr algn="ctr"/>
            <a:r>
              <a:rPr lang="ro-RO" b="1" dirty="0">
                <a:solidFill>
                  <a:schemeClr val="tx2"/>
                </a:solidFill>
                <a:ea typeface="Calibri" panose="020F0502020204030204" pitchFamily="34" charset="0"/>
                <a:cs typeface="Calibri" panose="020F0502020204030204" pitchFamily="34" charset="0"/>
              </a:rPr>
              <a:t>Fig. 5 Microcentrală murală</a:t>
            </a:r>
          </a:p>
          <a:p>
            <a:pPr algn="ctr"/>
            <a:r>
              <a:rPr lang="en-US" b="1" dirty="0">
                <a:solidFill>
                  <a:schemeClr val="tx2"/>
                </a:solidFill>
                <a:ea typeface="Calibri" panose="020F0502020204030204" pitchFamily="34" charset="0"/>
                <a:cs typeface="Calibri" panose="020F0502020204030204" pitchFamily="34" charset="0"/>
              </a:rPr>
              <a:t>[</a:t>
            </a:r>
            <a:r>
              <a:rPr lang="en-US" b="1" dirty="0">
                <a:solidFill>
                  <a:schemeClr val="tx2"/>
                </a:solidFill>
                <a:ea typeface="Calibri" panose="020F0502020204030204" pitchFamily="34" charset="0"/>
                <a:cs typeface="Calibri" panose="020F0502020204030204" pitchFamily="34" charset="0"/>
                <a:hlinkClick r:id="rId6"/>
              </a:rPr>
              <a:t>arca-caldaie.ro</a:t>
            </a:r>
            <a:r>
              <a:rPr lang="en-US" b="1" dirty="0">
                <a:solidFill>
                  <a:schemeClr val="tx2"/>
                </a:solidFill>
                <a:ea typeface="Calibri" panose="020F0502020204030204" pitchFamily="34" charset="0"/>
                <a:cs typeface="Calibri" panose="020F0502020204030204" pitchFamily="34" charset="0"/>
              </a:rPr>
              <a:t>]</a:t>
            </a:r>
            <a:r>
              <a:rPr lang="ro-RO" dirty="0">
                <a:solidFill>
                  <a:schemeClr val="tx2"/>
                </a:solidFill>
                <a:ea typeface="Calibri" panose="020F0502020204030204" pitchFamily="34" charset="0"/>
                <a:cs typeface="Calibri" panose="020F0502020204030204" pitchFamily="34" charset="0"/>
                <a:hlinkClick r:id="rId4"/>
              </a:rPr>
              <a:t> </a:t>
            </a:r>
            <a:endParaRPr lang="ro-RO" dirty="0"/>
          </a:p>
        </p:txBody>
      </p:sp>
      <p:pic>
        <p:nvPicPr>
          <p:cNvPr id="2056" name="Picture 8" descr="CENTRALA TERMICA ARCA PIXEL MX 35/35 PN - CONDENSARE [2]">
            <a:extLst>
              <a:ext uri="{FF2B5EF4-FFF2-40B4-BE49-F238E27FC236}">
                <a16:creationId xmlns:a16="http://schemas.microsoft.com/office/drawing/2014/main" id="{2D5D649A-E181-CE40-16D0-542712FFDB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621" b="4235"/>
          <a:stretch/>
        </p:blipFill>
        <p:spPr bwMode="auto">
          <a:xfrm>
            <a:off x="6626273" y="1785488"/>
            <a:ext cx="5013865" cy="39180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420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Temă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5055251_TF56488565" id="{99AE117C-5766-41E4-BBEA-BD27838E8496}" vid="{B43D1C15-DF83-40B2-8395-3FBA03A95F78}"/>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4DE2CC379442A4D8483D9D7B1BA3E35" ma:contentTypeVersion="3" ma:contentTypeDescription="Create a new document." ma:contentTypeScope="" ma:versionID="c805440cd6cf42c5ec03433d8c7f2033">
  <xsd:schema xmlns:xsd="http://www.w3.org/2001/XMLSchema" xmlns:xs="http://www.w3.org/2001/XMLSchema" xmlns:p="http://schemas.microsoft.com/office/2006/metadata/properties" xmlns:ns2="a1b380a0-b262-4a13-9203-497a21b8eee5" targetNamespace="http://schemas.microsoft.com/office/2006/metadata/properties" ma:root="true" ma:fieldsID="be49632d859e894b78667faeacf14f53" ns2:_="">
    <xsd:import namespace="a1b380a0-b262-4a13-9203-497a21b8eee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b380a0-b262-4a13-9203-497a21b8e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23A85F-34E9-4B7F-A9E8-2357F184474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CB46BA1-CEED-4894-99F2-E0C376672948}">
  <ds:schemaRefs>
    <ds:schemaRef ds:uri="http://schemas.microsoft.com/sharepoint/v3/contenttype/forms"/>
  </ds:schemaRefs>
</ds:datastoreItem>
</file>

<file path=customXml/itemProps3.xml><?xml version="1.0" encoding="utf-8"?>
<ds:datastoreItem xmlns:ds="http://schemas.openxmlformats.org/officeDocument/2006/customXml" ds:itemID="{83181970-18F9-4186-B5F4-B368E58E9D00}"/>
</file>

<file path=docProps/app.xml><?xml version="1.0" encoding="utf-8"?>
<Properties xmlns="http://schemas.openxmlformats.org/officeDocument/2006/extended-properties" xmlns:vt="http://schemas.openxmlformats.org/officeDocument/2006/docPropsVTypes">
  <Template>Prezentare futuristă</Template>
  <TotalTime>2267</TotalTime>
  <Words>2837</Words>
  <Application>Microsoft Office PowerPoint</Application>
  <PresentationFormat>Widescreen</PresentationFormat>
  <Paragraphs>346</Paragraphs>
  <Slides>27</Slides>
  <Notes>27</Notes>
  <HiddenSlides>0</HiddenSlides>
  <MMClips>8</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Temă Office</vt:lpstr>
      <vt:lpstr>ORGANE DE MAȘINI ȘI TEHNOLOGIE MECANICĂ PENTRU INSTALAȚII</vt:lpstr>
      <vt:lpstr>Noțiuni introductive</vt:lpstr>
      <vt:lpstr>PowerPoint Presentation</vt:lpstr>
      <vt:lpstr>Rolul standardizării</vt:lpstr>
      <vt:lpstr>PowerPoint Presentation</vt:lpstr>
      <vt:lpstr>DEFINIȚII</vt:lpstr>
      <vt:lpstr>ANSAMBLE și SUBANSAMBLE</vt:lpstr>
      <vt:lpstr>A/S ?</vt:lpstr>
      <vt:lpstr>A/S ?</vt:lpstr>
      <vt:lpstr>ASAMBLĂRI [1] </vt:lpstr>
      <vt:lpstr>D/ND ?</vt:lpstr>
      <vt:lpstr>Asamblări cu flanșe</vt:lpstr>
      <vt:lpstr>ASAMBLĂRI FILETATE [1] </vt:lpstr>
      <vt:lpstr>FILETAREA [3]</vt:lpstr>
      <vt:lpstr>Clasificare</vt:lpstr>
      <vt:lpstr>Clasificare (continuare)</vt:lpstr>
      <vt:lpstr>Tehnologie mecanică pentru filetare</vt:lpstr>
      <vt:lpstr>Tehnologie mecanică pentru filetare</vt:lpstr>
      <vt:lpstr>Tehnologie mecanică pentru filetare</vt:lpstr>
      <vt:lpstr>UTILIZARE</vt:lpstr>
      <vt:lpstr>Șanfrenarea țevilor</vt:lpstr>
      <vt:lpstr>PowerPoint Presentation</vt:lpstr>
      <vt:lpstr>ROLUIREA CANELURILOR</vt:lpstr>
      <vt:lpstr>Tăierea țevilor</vt:lpstr>
      <vt:lpstr>PowerPoint Presentation</vt:lpstr>
      <vt:lpstr>BIBLIOGRAFIE</vt:lpstr>
      <vt:lpstr>Vă mulțumesc  pentru atenția acordată!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Constantin Cilibiu</dc:creator>
  <cp:lastModifiedBy>Constantin Cilibiu</cp:lastModifiedBy>
  <cp:revision>91</cp:revision>
  <dcterms:created xsi:type="dcterms:W3CDTF">2024-09-29T10:19:39Z</dcterms:created>
  <dcterms:modified xsi:type="dcterms:W3CDTF">2025-11-03T12:47:45Z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2024-09-29T10:21:23Z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35f8927b-c84f-4324-8e5c-3956ce67426c</vt:lpwstr>
  </property>
  <property fmtid="{D5CDD505-2E9C-101B-9397-08002B2CF9AE}" pid="8" name="MSIP_Label_5b58b62f-6f94-46bd-8089-18e64b0a9abb_ContentBits">
    <vt:lpwstr>0</vt:lpwstr>
  </property>
  <property fmtid="{D5CDD505-2E9C-101B-9397-08002B2CF9AE}" pid="9" name="ContentTypeId">
    <vt:lpwstr>0x010100E4DE2CC379442A4D8483D9D7B1BA3E35</vt:lpwstr>
  </property>
</Properties>
</file>